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5" r:id="rId5"/>
    <p:sldId id="260" r:id="rId6"/>
    <p:sldId id="266" r:id="rId7"/>
    <p:sldId id="267" r:id="rId8"/>
    <p:sldId id="268" r:id="rId9"/>
    <p:sldId id="278" r:id="rId10"/>
    <p:sldId id="262" r:id="rId11"/>
    <p:sldId id="263" r:id="rId12"/>
    <p:sldId id="264" r:id="rId13"/>
    <p:sldId id="276" r:id="rId14"/>
    <p:sldId id="269" r:id="rId15"/>
    <p:sldId id="270" r:id="rId16"/>
    <p:sldId id="279" r:id="rId17"/>
    <p:sldId id="272" r:id="rId18"/>
    <p:sldId id="280" r:id="rId19"/>
    <p:sldId id="273" r:id="rId20"/>
    <p:sldId id="274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1111" autoAdjust="0"/>
  </p:normalViewPr>
  <p:slideViewPr>
    <p:cSldViewPr snapToGrid="0">
      <p:cViewPr varScale="1">
        <p:scale>
          <a:sx n="48" d="100"/>
          <a:sy n="48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0DC1A-37A6-47CE-B798-35F2F20D5A61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306AE-1A3B-479B-8E81-69A780541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0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8A6E3-46F9-4BD9-8A23-BAF1BFA2738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5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9A05-ACAA-411F-9B26-16B258377724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17C1-A70D-4F21-B532-8F82C9C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0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9A05-ACAA-411F-9B26-16B258377724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17C1-A70D-4F21-B532-8F82C9C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5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9A05-ACAA-411F-9B26-16B258377724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17C1-A70D-4F21-B532-8F82C9C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1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9A05-ACAA-411F-9B26-16B258377724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17C1-A70D-4F21-B532-8F82C9C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6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9A05-ACAA-411F-9B26-16B258377724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17C1-A70D-4F21-B532-8F82C9C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3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9A05-ACAA-411F-9B26-16B258377724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17C1-A70D-4F21-B532-8F82C9C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9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9A05-ACAA-411F-9B26-16B258377724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17C1-A70D-4F21-B532-8F82C9C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1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9A05-ACAA-411F-9B26-16B258377724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17C1-A70D-4F21-B532-8F82C9C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1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9A05-ACAA-411F-9B26-16B258377724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17C1-A70D-4F21-B532-8F82C9C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2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9A05-ACAA-411F-9B26-16B258377724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17C1-A70D-4F21-B532-8F82C9C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6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9A05-ACAA-411F-9B26-16B258377724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17C1-A70D-4F21-B532-8F82C9C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6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29A05-ACAA-411F-9B26-16B258377724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F17C1-A70D-4F21-B532-8F82C9C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9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ssihya@yahoo.co.uk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2413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Dao means “ the way”. The way in which the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universe and everything within it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( the ten thousand things/ ten thousand beings)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work together in harmony and in accordance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with the laws of nature.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It is a philosophy and not a religion.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core concept is simplicity.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16406" y="6173962"/>
            <a:ext cx="5009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Copyright © 1986 { Dr. MASSIH YAGHMAI }. All Rights Reserved.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27655" y="493476"/>
            <a:ext cx="127127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lgerian" panose="04020705040A02060702" pitchFamily="82" charset="0"/>
              </a:rPr>
              <a:t>             </a:t>
            </a:r>
            <a:r>
              <a:rPr lang="en-US" sz="1600" dirty="0">
                <a:latin typeface="Algerian" panose="04020705040A02060702" pitchFamily="82" charset="0"/>
              </a:rPr>
              <a:t> </a:t>
            </a:r>
            <a:r>
              <a:rPr lang="en-US" sz="1600" dirty="0" smtClean="0">
                <a:latin typeface="Algerian" panose="04020705040A02060702" pitchFamily="82" charset="0"/>
              </a:rPr>
              <a:t>  </a:t>
            </a:r>
            <a:r>
              <a:rPr lang="en-US" sz="2800" dirty="0" smtClean="0">
                <a:latin typeface="Algerian" panose="04020705040A02060702" pitchFamily="82" charset="0"/>
              </a:rPr>
              <a:t> </a:t>
            </a:r>
            <a:r>
              <a:rPr lang="en-US" sz="5400" dirty="0" smtClean="0">
                <a:latin typeface="Algerian" panose="04020705040A02060702" pitchFamily="82" charset="0"/>
              </a:rPr>
              <a:t>              </a:t>
            </a:r>
            <a:r>
              <a:rPr lang="en-US" sz="4000" b="1" i="1" u="sng" dirty="0" smtClean="0">
                <a:latin typeface="Arial Black" panose="020B0A04020102020204" pitchFamily="34" charset="0"/>
              </a:rPr>
              <a:t>DAO / TAO (the WAY)?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u="sng" dirty="0" smtClean="0">
              <a:latin typeface="Lucida Bright" panose="02040602050505020304" pitchFamily="18" charset="0"/>
            </a:endParaRPr>
          </a:p>
          <a:p>
            <a:endParaRPr lang="en-US" sz="2400" b="1" i="1" dirty="0" smtClean="0">
              <a:latin typeface="Lucida Bright" panose="02040602050505020304" pitchFamily="18" charset="0"/>
            </a:endParaRPr>
          </a:p>
          <a:p>
            <a:r>
              <a:rPr lang="en-US" sz="2400" b="1" i="1" dirty="0">
                <a:latin typeface="Lucida Bright" panose="02040602050505020304" pitchFamily="18" charset="0"/>
              </a:rPr>
              <a:t> </a:t>
            </a:r>
            <a:r>
              <a:rPr lang="en-US" sz="2400" b="1" i="1" dirty="0" smtClean="0">
                <a:latin typeface="Lucida Bright" panose="02040602050505020304" pitchFamily="18" charset="0"/>
              </a:rPr>
              <a:t>     </a:t>
            </a:r>
            <a:r>
              <a:rPr lang="en-US" sz="3200" b="1" i="1" dirty="0" smtClean="0">
                <a:latin typeface="Lucida Bright" panose="02040602050505020304" pitchFamily="18" charset="0"/>
              </a:rPr>
              <a:t>Universal language. universal law. universal answer.</a:t>
            </a:r>
          </a:p>
          <a:p>
            <a:r>
              <a:rPr lang="en-US" sz="2400" b="1" i="1" dirty="0">
                <a:latin typeface="Lucida Bright" panose="02040602050505020304" pitchFamily="18" charset="0"/>
              </a:rPr>
              <a:t> </a:t>
            </a:r>
            <a:r>
              <a:rPr lang="en-US" sz="2400" b="1" i="1" dirty="0" smtClean="0">
                <a:latin typeface="Lucida Bright" panose="02040602050505020304" pitchFamily="18" charset="0"/>
              </a:rPr>
              <a:t>     * The</a:t>
            </a:r>
            <a:r>
              <a:rPr lang="en-US" sz="2400" b="1" i="1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 ultimate unifying </a:t>
            </a:r>
            <a:r>
              <a:rPr lang="en-US" sz="2400" b="1" i="1" dirty="0" smtClean="0">
                <a:latin typeface="Lucida Bright" panose="02040602050505020304" pitchFamily="18" charset="0"/>
              </a:rPr>
              <a:t>theory (yin) and practice (yang) of everything.</a:t>
            </a:r>
          </a:p>
          <a:p>
            <a:r>
              <a:rPr lang="en-US" sz="2400" b="1" i="1" dirty="0" smtClean="0">
                <a:latin typeface="Lucida Bright" panose="02040602050505020304" pitchFamily="18" charset="0"/>
              </a:rPr>
              <a:t>      * This includes the origin of the universe (big bang), medical, scientific,  </a:t>
            </a:r>
          </a:p>
          <a:p>
            <a:r>
              <a:rPr lang="en-US" sz="2400" b="1" i="1" dirty="0">
                <a:latin typeface="Lucida Bright" panose="02040602050505020304" pitchFamily="18" charset="0"/>
              </a:rPr>
              <a:t> </a:t>
            </a:r>
            <a:r>
              <a:rPr lang="en-US" sz="2400" b="1" i="1" dirty="0" smtClean="0">
                <a:latin typeface="Lucida Bright" panose="02040602050505020304" pitchFamily="18" charset="0"/>
              </a:rPr>
              <a:t>        philosophical and spiritual advancement past, present and future.</a:t>
            </a:r>
          </a:p>
          <a:p>
            <a:r>
              <a:rPr lang="en-US" sz="2400" b="1" i="1" dirty="0">
                <a:latin typeface="Lucida Bright" panose="02040602050505020304" pitchFamily="18" charset="0"/>
              </a:rPr>
              <a:t> </a:t>
            </a:r>
            <a:r>
              <a:rPr lang="en-US" sz="2400" b="1" i="1" dirty="0" smtClean="0">
                <a:latin typeface="Lucida Bright" panose="02040602050505020304" pitchFamily="18" charset="0"/>
              </a:rPr>
              <a:t>     * The answer to the mystery of health, wealth and happiness.</a:t>
            </a:r>
          </a:p>
          <a:p>
            <a:r>
              <a:rPr lang="en-US" sz="2800" dirty="0" smtClean="0">
                <a:latin typeface="Algerian" panose="04020705040A02060702" pitchFamily="82" charset="0"/>
              </a:rPr>
              <a:t>                        </a:t>
            </a:r>
            <a:endParaRPr lang="en-US" sz="28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4800" b="1" i="1" u="sng" dirty="0" smtClean="0">
                <a:latin typeface="Algerian" panose="04020705040A02060702" pitchFamily="82" charset="0"/>
              </a:rPr>
              <a:t> </a:t>
            </a:r>
            <a:r>
              <a:rPr lang="en-US" sz="4800" dirty="0" smtClean="0">
                <a:latin typeface="Algerian" panose="04020705040A02060702" pitchFamily="82" charset="0"/>
              </a:rPr>
              <a:t>                 </a:t>
            </a:r>
            <a:endParaRPr lang="en-US" sz="5400" b="1" i="1" u="sng" dirty="0" smtClean="0"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45" y="644242"/>
            <a:ext cx="2288255" cy="135245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5" y="4580974"/>
            <a:ext cx="2537682" cy="2060458"/>
          </a:xfrm>
          <a:prstGeom prst="rect">
            <a:avLst/>
          </a:prstGeom>
          <a:solidFill>
            <a:schemeClr val="bg1"/>
          </a:solidFill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3495202" y="3724553"/>
            <a:ext cx="84513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</a:t>
            </a:r>
          </a:p>
          <a:p>
            <a:endParaRPr lang="en-US" sz="2400" i="1" dirty="0">
              <a:latin typeface="Arial Black" panose="020B0A04020102020204" pitchFamily="34" charset="0"/>
            </a:endParaRPr>
          </a:p>
          <a:p>
            <a:r>
              <a:rPr lang="en-US" sz="2400" i="1" dirty="0" smtClean="0">
                <a:latin typeface="Arial Black" panose="020B0A04020102020204" pitchFamily="34" charset="0"/>
              </a:rPr>
              <a:t>       Dr. Massih </a:t>
            </a:r>
            <a:r>
              <a:rPr lang="en-US" sz="2400" i="1" dirty="0" err="1" smtClean="0">
                <a:latin typeface="Arial Black" panose="020B0A04020102020204" pitchFamily="34" charset="0"/>
              </a:rPr>
              <a:t>Yaghmai</a:t>
            </a:r>
            <a:endParaRPr lang="en-US" sz="2400" i="1" dirty="0" smtClean="0">
              <a:latin typeface="Arial Black" panose="020B0A04020102020204" pitchFamily="34" charset="0"/>
            </a:endParaRPr>
          </a:p>
          <a:p>
            <a:r>
              <a:rPr lang="en-US" sz="2400" i="1" dirty="0" smtClean="0"/>
              <a:t>         </a:t>
            </a:r>
            <a:r>
              <a:rPr lang="en-US" b="1" i="1" dirty="0" smtClean="0"/>
              <a:t>BSc (</a:t>
            </a:r>
            <a:r>
              <a:rPr lang="en-US" b="1" i="1" dirty="0" err="1" smtClean="0"/>
              <a:t>Hons</a:t>
            </a:r>
            <a:r>
              <a:rPr lang="en-US" b="1" i="1" dirty="0" smtClean="0"/>
              <a:t>), ATCM, ND, MRN, RCST, LCSP</a:t>
            </a:r>
          </a:p>
          <a:p>
            <a:r>
              <a:rPr lang="en-US" b="1" dirty="0" smtClean="0"/>
              <a:t>                       </a:t>
            </a:r>
            <a:r>
              <a:rPr lang="en-US" sz="2000" b="1" i="1" dirty="0" smtClean="0"/>
              <a:t>www.acupuncture4u.co    </a:t>
            </a:r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       you tube: yin yang explained 01  </a:t>
            </a:r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        email: </a:t>
            </a:r>
            <a:r>
              <a:rPr lang="en-US" sz="2000" b="1" i="1" dirty="0" smtClean="0">
                <a:hlinkClick r:id="rId5"/>
              </a:rPr>
              <a:t>massihya@yahoo.co.uk</a:t>
            </a:r>
            <a:endParaRPr lang="en-US" sz="2000" b="1" i="1" dirty="0" smtClean="0"/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</a:t>
            </a:r>
            <a:endParaRPr lang="en-US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79503" y="-15289"/>
            <a:ext cx="8897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b="1" i="1" u="sng" dirty="0" smtClean="0"/>
              <a:t>You tube-yin yang explained 01- What is Daoism/ Taoism?</a:t>
            </a:r>
          </a:p>
        </p:txBody>
      </p:sp>
    </p:spTree>
    <p:extLst>
      <p:ext uri="{BB962C8B-B14F-4D97-AF65-F5344CB8AC3E}">
        <p14:creationId xmlns:p14="http://schemas.microsoft.com/office/powerpoint/2010/main" val="138811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9" y="866411"/>
            <a:ext cx="4833368" cy="4938644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1630627" y="5500255"/>
            <a:ext cx="1642359" cy="9559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58729" y="5730526"/>
            <a:ext cx="147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u="sng" dirty="0" smtClean="0"/>
              <a:t>EARTH (DE)</a:t>
            </a:r>
            <a:endParaRPr lang="en-GB" sz="2000" b="1" i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0" y="721241"/>
            <a:ext cx="2027411" cy="997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5588" y="927621"/>
            <a:ext cx="1501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u="sng" dirty="0" smtClean="0"/>
              <a:t>HEAVEN (TIAN)</a:t>
            </a:r>
          </a:p>
          <a:p>
            <a:r>
              <a:rPr lang="en-GB" sz="1600" dirty="0" smtClean="0"/>
              <a:t>  </a:t>
            </a:r>
            <a:r>
              <a:rPr lang="en-GB" sz="1600" b="1" i="1" u="sng" dirty="0" smtClean="0"/>
              <a:t>STAR DUST</a:t>
            </a:r>
            <a:endParaRPr lang="en-GB" sz="16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336808" y="2700087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u="sng" dirty="0" smtClean="0"/>
              <a:t>MAN</a:t>
            </a:r>
          </a:p>
          <a:p>
            <a:r>
              <a:rPr lang="en-GB" sz="2000" b="1" i="1" u="sng" dirty="0"/>
              <a:t> </a:t>
            </a:r>
            <a:r>
              <a:rPr lang="en-GB" sz="2000" b="1" i="1" u="sng" dirty="0" smtClean="0"/>
              <a:t>REN</a:t>
            </a:r>
            <a:endParaRPr lang="en-GB" sz="2000" b="1" i="1" u="sng" dirty="0"/>
          </a:p>
        </p:txBody>
      </p:sp>
      <p:pic>
        <p:nvPicPr>
          <p:cNvPr id="8" name="Content Placeholder 4" descr="yin-ya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9300" y="2601953"/>
            <a:ext cx="883920" cy="712674"/>
          </a:xfrm>
          <a:prstGeom prst="rect">
            <a:avLst/>
          </a:prstGeom>
        </p:spPr>
      </p:pic>
      <p:sp>
        <p:nvSpPr>
          <p:cNvPr id="9" name="Curved Down Arrow 8"/>
          <p:cNvSpPr/>
          <p:nvPr/>
        </p:nvSpPr>
        <p:spPr>
          <a:xfrm rot="5400000" flipH="1">
            <a:off x="1727157" y="3062181"/>
            <a:ext cx="5520658" cy="104574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5400000" flipV="1">
            <a:off x="-1725065" y="3152005"/>
            <a:ext cx="5340483" cy="126794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30685" y="69320"/>
            <a:ext cx="11750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400" b="1" i="1" u="sng" dirty="0" smtClean="0"/>
              <a:t>You tube- yin yang explained 01- The trinity of </a:t>
            </a:r>
            <a:r>
              <a:rPr lang="en-US" sz="2400" b="1" i="1" u="sng" dirty="0" err="1"/>
              <a:t>D</a:t>
            </a:r>
            <a:r>
              <a:rPr lang="en-US" sz="2400" b="1" i="1" u="sng" dirty="0" err="1" smtClean="0"/>
              <a:t>aoThe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posision</a:t>
            </a:r>
            <a:r>
              <a:rPr lang="en-US" sz="2400" b="1" i="1" u="sng" dirty="0" smtClean="0"/>
              <a:t> of human in the universe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1180" y="368317"/>
            <a:ext cx="8208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</a:t>
            </a:r>
            <a:endParaRPr lang="en-US" sz="3200" b="1" i="1" u="sng" dirty="0" smtClean="0"/>
          </a:p>
          <a:p>
            <a:r>
              <a:rPr lang="en-US" sz="2400" b="1" i="1" u="sng" dirty="0" smtClean="0"/>
              <a:t>YIN/EARTH</a:t>
            </a:r>
            <a:r>
              <a:rPr lang="en-US" sz="2400" dirty="0" smtClean="0"/>
              <a:t>        </a:t>
            </a:r>
            <a:r>
              <a:rPr lang="en-US" sz="2400" b="1" i="1" u="sng" dirty="0" smtClean="0"/>
              <a:t>YANG/HEAVEN</a:t>
            </a:r>
            <a:r>
              <a:rPr lang="en-US" sz="2400" dirty="0" smtClean="0"/>
              <a:t>       </a:t>
            </a:r>
            <a:r>
              <a:rPr lang="en-US" sz="2400" b="1" i="1" u="sng" dirty="0" smtClean="0"/>
              <a:t>CHI/ ENERGY/MAN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1012" y="65651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+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611904" y="646201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5558" y="6160716"/>
            <a:ext cx="639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Copyright © 1986 { Dr. MASSIH YAGHMAI}. All Rights Reserved.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8639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796" y="83958"/>
            <a:ext cx="9491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err="1" smtClean="0"/>
              <a:t>Youtube</a:t>
            </a:r>
            <a:r>
              <a:rPr lang="en-US" sz="2800" b="1" i="1" u="sng" dirty="0" smtClean="0"/>
              <a:t>: yin yang explained 01-TRINITY of DAO</a:t>
            </a:r>
            <a:r>
              <a:rPr lang="en-US" sz="2800" b="1" i="1" u="sng" dirty="0"/>
              <a:t> </a:t>
            </a:r>
            <a:r>
              <a:rPr lang="en-US" sz="2800" b="1" i="1" u="sng" dirty="0" smtClean="0"/>
              <a:t>and the BRAIN</a:t>
            </a:r>
            <a:endParaRPr lang="en-US" sz="2800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4379" y="6280120"/>
            <a:ext cx="639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Copyright © 1986 { Dr. MASSIH YAGHMAI}. All Rights Reserved.</a:t>
            </a:r>
            <a:endParaRPr lang="en-US" b="1" i="1" u="sng" dirty="0"/>
          </a:p>
        </p:txBody>
      </p:sp>
      <p:pic>
        <p:nvPicPr>
          <p:cNvPr id="4" name="Picture 2" descr="Image result for cross section of the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10" y="1629403"/>
            <a:ext cx="5333769" cy="465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244404" y="3412059"/>
            <a:ext cx="2582780" cy="1491917"/>
          </a:xfrm>
          <a:prstGeom prst="triangle">
            <a:avLst>
              <a:gd name="adj" fmla="val 49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4682549">
            <a:off x="2253795" y="4602576"/>
            <a:ext cx="453518" cy="45422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6544752">
            <a:off x="4553559" y="4665763"/>
            <a:ext cx="299594" cy="35883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3174846" y="3403228"/>
            <a:ext cx="721895" cy="43432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28188" y="4986672"/>
            <a:ext cx="8445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YANG</a:t>
            </a:r>
            <a:endParaRPr lang="en-US" sz="2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24748" y="4886525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YIN</a:t>
            </a:r>
            <a:endParaRPr lang="en-US" sz="2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83982" y="3059921"/>
            <a:ext cx="15263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QI, ENERGY</a:t>
            </a:r>
            <a:endParaRPr lang="en-US" sz="22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759004"/>
            <a:ext cx="9188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YANG= right side of human brain is party, robotic, logical and a computer.</a:t>
            </a:r>
          </a:p>
          <a:p>
            <a:r>
              <a:rPr lang="en-US" sz="2000" b="1" dirty="0" smtClean="0"/>
              <a:t>YIN= left side of human brain is partly emotional and feeling.</a:t>
            </a:r>
          </a:p>
          <a:p>
            <a:r>
              <a:rPr lang="en-US" sz="2000" b="1" dirty="0" smtClean="0"/>
              <a:t>QI, CHI= combination of Yin and Yang of human brain is energy, spirit, soul and faith.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403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bracket symb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427" y="945384"/>
            <a:ext cx="813390" cy="538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823" y="-15289"/>
            <a:ext cx="1164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b="1" i="1" u="sng" dirty="0" smtClean="0"/>
              <a:t>You tube- yin yang explained 01- The trinity od Dao compared to a building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7006" y="6521848"/>
            <a:ext cx="639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Copyright © 1986 { Dr. MASSIH YAGHMAI}. All Rights Reserved.</a:t>
            </a:r>
            <a:endParaRPr lang="en-US" b="1" i="1" u="sng" dirty="0"/>
          </a:p>
        </p:txBody>
      </p:sp>
      <p:pic>
        <p:nvPicPr>
          <p:cNvPr id="5" name="Picture 2" descr="http://rescue.ceoblognation.com/wp-content/uploads/sites/3/2014/01/ID-100573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0" y="1160232"/>
            <a:ext cx="6260233" cy="54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0294" y="1135340"/>
            <a:ext cx="5491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YANG/ BODY/PHYSICAL/CONSCIOUSNESS </a:t>
            </a:r>
            <a:endParaRPr lang="en-US" sz="24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91359" y="4625090"/>
            <a:ext cx="59892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YIN/MIND/EMOTIONS/ SUB-CONSCIOUSNESS</a:t>
            </a:r>
            <a:endParaRPr lang="en-US" sz="2400" b="1" i="1" u="sng" dirty="0"/>
          </a:p>
        </p:txBody>
      </p:sp>
      <p:sp>
        <p:nvSpPr>
          <p:cNvPr id="9" name="Minus 8"/>
          <p:cNvSpPr/>
          <p:nvPr/>
        </p:nvSpPr>
        <p:spPr>
          <a:xfrm>
            <a:off x="-224591" y="5227536"/>
            <a:ext cx="7681371" cy="9144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1266" y="5708497"/>
            <a:ext cx="6838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  CHI /QI/ SPIRIT/ SOUL/GOD/DAO- CONSCIOUSNESS</a:t>
            </a:r>
            <a:endParaRPr lang="en-US" sz="2400" b="1" i="1" u="sng" dirty="0"/>
          </a:p>
        </p:txBody>
      </p:sp>
      <p:sp>
        <p:nvSpPr>
          <p:cNvPr id="3" name="AutoShape 2" descr="Image result for brack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384038" y="3299539"/>
            <a:ext cx="262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u="sng" dirty="0" smtClean="0"/>
              <a:t>DAO/TAO</a:t>
            </a:r>
            <a:endParaRPr lang="en-US" sz="4800" b="1" i="1" u="sng" dirty="0"/>
          </a:p>
        </p:txBody>
      </p:sp>
    </p:spTree>
    <p:extLst>
      <p:ext uri="{BB962C8B-B14F-4D97-AF65-F5344CB8AC3E}">
        <p14:creationId xmlns:p14="http://schemas.microsoft.com/office/powerpoint/2010/main" val="9537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23" y="-15289"/>
            <a:ext cx="11709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b="1" i="1" u="sng" dirty="0" smtClean="0"/>
              <a:t>You tube- yin yang explained 01- The trinity of Dao compared to an iceberg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87006" y="6521848"/>
            <a:ext cx="639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Copyright © 1986 { Dr. MASSIH YAGHMAI}. All Rights Reserved.</a:t>
            </a:r>
            <a:endParaRPr lang="en-US" b="1" i="1" u="sng" dirty="0"/>
          </a:p>
        </p:txBody>
      </p:sp>
      <p:pic>
        <p:nvPicPr>
          <p:cNvPr id="1030" name="Picture 6" descr="Image result for ice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" y="695026"/>
            <a:ext cx="5650122" cy="563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7612" y="1215522"/>
            <a:ext cx="32660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Yang/physical/consciousness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517629" y="3069810"/>
            <a:ext cx="228081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Yin/mind/emotions</a:t>
            </a:r>
          </a:p>
          <a:p>
            <a:r>
              <a:rPr lang="en-US" sz="2000" b="1" i="1" dirty="0" smtClean="0"/>
              <a:t>Sub-consciousness</a:t>
            </a:r>
            <a:endParaRPr lang="en-US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639064" y="5134319"/>
            <a:ext cx="217162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Qi/ chi/ </a:t>
            </a:r>
          </a:p>
          <a:p>
            <a:r>
              <a:rPr lang="en-US" sz="2000" b="1" i="1" dirty="0" smtClean="0"/>
              <a:t>God-consciousness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81361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45" y="2026484"/>
            <a:ext cx="60008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u="sng" dirty="0" smtClean="0">
                <a:latin typeface="Arial" charset="0"/>
                <a:cs typeface="Arial" charset="0"/>
              </a:rPr>
              <a:t>The MATERIAL / MATERIALISTIC / </a:t>
            </a:r>
            <a:r>
              <a:rPr lang="en-GB" sz="2000" b="1" i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YANG</a:t>
            </a:r>
            <a:r>
              <a:rPr lang="en-GB" sz="2000" b="1" i="1" u="sng" dirty="0" smtClean="0">
                <a:latin typeface="Arial" charset="0"/>
                <a:cs typeface="Arial" charset="0"/>
              </a:rPr>
              <a:t> VIEW: </a:t>
            </a:r>
            <a:endParaRPr lang="en-GB" sz="2000" dirty="0" smtClean="0">
              <a:latin typeface="Arial" charset="0"/>
              <a:cs typeface="Arial" charset="0"/>
            </a:endParaRPr>
          </a:p>
          <a:p>
            <a:r>
              <a:rPr lang="en-GB" sz="2000" dirty="0" smtClean="0">
                <a:latin typeface="Arial" charset="0"/>
                <a:cs typeface="Arial" charset="0"/>
              </a:rPr>
              <a:t>Sir Isaac Newton (1642-1727) &amp; Philosophical ideas of Rene Descartes (1596-1650). </a:t>
            </a:r>
            <a:endParaRPr lang="en-GB" sz="2000" b="1" i="1" u="sng" dirty="0" smtClean="0">
              <a:latin typeface="Arial" charset="0"/>
              <a:cs typeface="Arial" charset="0"/>
            </a:endParaRPr>
          </a:p>
          <a:p>
            <a:r>
              <a:rPr lang="en-GB" sz="2000" b="1" dirty="0" smtClean="0">
                <a:latin typeface="Arial" charset="0"/>
                <a:cs typeface="Arial" charset="0"/>
              </a:rPr>
              <a:t>* I think, therefore I am OR I am, therefore I think</a:t>
            </a:r>
          </a:p>
        </p:txBody>
      </p:sp>
      <p:pic>
        <p:nvPicPr>
          <p:cNvPr id="3" name="Picture 2" descr="https://www.searchencrypt.com/image?path=https%3a%2f%2fupload.wikimedia.org%2fwikipedia%2fcommons%2fthumb%2f3%2f39%2fGodfreyKneller-IsaacNewton-1689.jpg%2f125px-GodfreyKneller-IsaacNewton-1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3" y="590733"/>
            <a:ext cx="2551498" cy="141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mage result for rene descar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67" y="526557"/>
            <a:ext cx="2467126" cy="156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40050" y="5346163"/>
            <a:ext cx="164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chemeClr val="bg1"/>
                </a:solidFill>
              </a:rPr>
              <a:t>Rene Descartes</a:t>
            </a:r>
            <a:endParaRPr lang="en-GB" b="1" i="1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486" y="529484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latin typeface="Arial" charset="0"/>
                <a:cs typeface="Arial" charset="0"/>
              </a:rPr>
              <a:t> </a:t>
            </a:r>
            <a:r>
              <a:rPr lang="en-GB" sz="1600" dirty="0" smtClean="0">
                <a:latin typeface="Arial" charset="0"/>
                <a:cs typeface="Arial" charset="0"/>
              </a:rPr>
              <a:t>     </a:t>
            </a:r>
            <a:r>
              <a:rPr lang="en-GB" b="1" i="1" u="sng" dirty="0" smtClean="0">
                <a:latin typeface="Arial" charset="0"/>
                <a:cs typeface="Arial" charset="0"/>
              </a:rPr>
              <a:t>The VITALISM / HUMANUSTIC /  </a:t>
            </a:r>
            <a:r>
              <a:rPr lang="en-GB" sz="2000" b="1" i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YIN</a:t>
            </a:r>
            <a:r>
              <a:rPr lang="en-GB" sz="2000" b="1" i="1" u="sng" dirty="0" smtClean="0">
                <a:latin typeface="Arial" charset="0"/>
                <a:cs typeface="Arial" charset="0"/>
              </a:rPr>
              <a:t> </a:t>
            </a:r>
            <a:r>
              <a:rPr lang="en-GB" b="1" i="1" u="sng" dirty="0" smtClean="0">
                <a:latin typeface="Arial" charset="0"/>
                <a:cs typeface="Arial" charset="0"/>
              </a:rPr>
              <a:t>VIEW </a:t>
            </a:r>
          </a:p>
          <a:p>
            <a:r>
              <a:rPr lang="en-GB" b="1" dirty="0" smtClean="0">
                <a:latin typeface="Arial" charset="0"/>
                <a:cs typeface="Arial" charset="0"/>
              </a:rPr>
              <a:t>/ VITAL FORCE</a:t>
            </a:r>
            <a:r>
              <a:rPr lang="en-GB" dirty="0" smtClean="0">
                <a:latin typeface="Arial" charset="0"/>
                <a:cs typeface="Arial" charset="0"/>
              </a:rPr>
              <a:t> / </a:t>
            </a:r>
            <a:r>
              <a:rPr lang="en-GB" b="1" dirty="0" smtClean="0">
                <a:latin typeface="Arial" charset="0"/>
                <a:cs typeface="Arial" charset="0"/>
              </a:rPr>
              <a:t>VITAL ENERGY</a:t>
            </a:r>
            <a:r>
              <a:rPr lang="en-GB" dirty="0">
                <a:latin typeface="Arial" charset="0"/>
                <a:cs typeface="Arial" charset="0"/>
              </a:rPr>
              <a:t>/</a:t>
            </a: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b="1" dirty="0" smtClean="0">
                <a:latin typeface="Arial" charset="0"/>
                <a:cs typeface="Arial" charset="0"/>
              </a:rPr>
              <a:t>/ DIVINE INTELLIGENCE.</a:t>
            </a:r>
          </a:p>
          <a:p>
            <a:r>
              <a:rPr lang="en-GB" b="1" i="1" dirty="0" smtClean="0">
                <a:latin typeface="Arial" charset="0"/>
                <a:cs typeface="Arial" charset="0"/>
              </a:rPr>
              <a:t>/ UNIVERSAL ENERGY</a:t>
            </a:r>
            <a:r>
              <a:rPr lang="en-GB" b="1" i="1" u="sng" dirty="0" smtClean="0">
                <a:latin typeface="Arial" charset="0"/>
                <a:cs typeface="Arial" charset="0"/>
              </a:rPr>
              <a:t>.</a:t>
            </a:r>
            <a:r>
              <a:rPr lang="en-GB" b="1" dirty="0" smtClean="0">
                <a:latin typeface="Arial" charset="0"/>
                <a:cs typeface="Arial" charset="0"/>
              </a:rPr>
              <a:t>                </a:t>
            </a:r>
          </a:p>
          <a:p>
            <a:r>
              <a:rPr lang="en-GB" b="1" dirty="0" smtClean="0">
                <a:latin typeface="Arial" charset="0"/>
                <a:cs typeface="Arial" charset="0"/>
              </a:rPr>
              <a:t>/ I feel, therefore, I am. OR I am, therefore, I feel.</a:t>
            </a:r>
          </a:p>
          <a:p>
            <a:endParaRPr lang="en-GB" sz="2000" b="1" u="sng" dirty="0" smtClean="0">
              <a:latin typeface="Arial" charset="0"/>
              <a:cs typeface="Arial" charset="0"/>
            </a:endParaRPr>
          </a:p>
        </p:txBody>
      </p:sp>
      <p:pic>
        <p:nvPicPr>
          <p:cNvPr id="8" name="Picture 12" descr="Image result for universal ener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2" y="3481693"/>
            <a:ext cx="5245769" cy="18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6823" y="-15289"/>
            <a:ext cx="12017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b="1" i="1" u="sng" dirty="0" smtClean="0"/>
              <a:t>You tube- yin yang explained 01- The scientific and spiritual view of existence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457" y="1630717"/>
            <a:ext cx="177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chemeClr val="bg1"/>
                </a:solidFill>
              </a:rPr>
              <a:t>Sir Isaac Newton</a:t>
            </a:r>
            <a:endParaRPr lang="en-GB" b="1" i="1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0420" y="1544709"/>
            <a:ext cx="164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chemeClr val="bg1"/>
                </a:solidFill>
              </a:rPr>
              <a:t>Rene Descartes</a:t>
            </a:r>
            <a:endParaRPr lang="en-GB" b="1" i="1" u="sng" dirty="0">
              <a:solidFill>
                <a:schemeClr val="bg1"/>
              </a:solidFill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038557" y="6378283"/>
            <a:ext cx="59091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u="sng" dirty="0" smtClean="0"/>
              <a:t>Copyright © 1986 { Dr. MASSIH YAGHMAI }. All Rights Reserved.</a:t>
            </a:r>
            <a:endParaRPr lang="en-US" sz="1800" b="1" i="1" u="sng" dirty="0"/>
          </a:p>
        </p:txBody>
      </p:sp>
    </p:spTree>
    <p:extLst>
      <p:ext uri="{BB962C8B-B14F-4D97-AF65-F5344CB8AC3E}">
        <p14:creationId xmlns:p14="http://schemas.microsoft.com/office/powerpoint/2010/main" val="1433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2711115" y="1257988"/>
            <a:ext cx="4588042" cy="28715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41775" y="911764"/>
            <a:ext cx="2911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BODY/PHYSICAL/ YANG</a:t>
            </a:r>
            <a:endParaRPr lang="en-US" sz="2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123896" y="4083180"/>
            <a:ext cx="2938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MIND/ EMOTIONS/ YIN</a:t>
            </a:r>
            <a:endParaRPr lang="en-US" sz="2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7770" y="4131637"/>
            <a:ext cx="43179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SPIRIT/SOUL/FAITH/CHI,QI,ENERGY</a:t>
            </a:r>
            <a:endParaRPr lang="en-US" sz="2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996" y="2063193"/>
            <a:ext cx="3359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Even flow, harmonious &amp;</a:t>
            </a:r>
          </a:p>
          <a:p>
            <a:r>
              <a:rPr lang="en-US" sz="2400" b="1" i="1" dirty="0" smtClean="0"/>
              <a:t>un-blocked flow of </a:t>
            </a:r>
          </a:p>
          <a:p>
            <a:r>
              <a:rPr lang="en-US" sz="2400" b="1" i="1" dirty="0" smtClean="0"/>
              <a:t>the </a:t>
            </a:r>
            <a:r>
              <a:rPr lang="en-US" sz="2400" b="1" i="1" u="sng" dirty="0" smtClean="0"/>
              <a:t>TRINITY of DAOISM </a:t>
            </a:r>
            <a:endParaRPr lang="en-US" sz="2400" b="1" i="1" u="sng" dirty="0"/>
          </a:p>
        </p:txBody>
      </p:sp>
      <p:sp>
        <p:nvSpPr>
          <p:cNvPr id="8" name="Isosceles Triangle 7"/>
          <p:cNvSpPr/>
          <p:nvPr/>
        </p:nvSpPr>
        <p:spPr>
          <a:xfrm>
            <a:off x="4652210" y="1266136"/>
            <a:ext cx="721895" cy="43432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4757598">
            <a:off x="2675909" y="3698121"/>
            <a:ext cx="573635" cy="59503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6999112">
            <a:off x="6774715" y="3723186"/>
            <a:ext cx="563782" cy="56625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857" y="6331927"/>
            <a:ext cx="627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Copyright © 1986 { Dr. MASSIH YAGHMAI }. All Rights Reserved.</a:t>
            </a:r>
            <a:endParaRPr lang="en-US" b="1" i="1" u="sng" dirty="0"/>
          </a:p>
        </p:txBody>
      </p:sp>
      <p:pic>
        <p:nvPicPr>
          <p:cNvPr id="13" name="Picture 2" descr="I:\transverspointcurated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961" y="5154595"/>
            <a:ext cx="4027219" cy="622659"/>
          </a:xfrm>
          <a:prstGeom prst="rect">
            <a:avLst/>
          </a:prstGeom>
          <a:noFill/>
        </p:spPr>
      </p:pic>
      <p:pic>
        <p:nvPicPr>
          <p:cNvPr id="12" name="Picture 4" descr="http://upload.wikimedia.org/wikipedia/commons/4/41/YinYan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13" y="4826828"/>
            <a:ext cx="910971" cy="11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99056" y="5714534"/>
            <a:ext cx="647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54384" y="5040295"/>
            <a:ext cx="5268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5201982" y="4776045"/>
            <a:ext cx="173855" cy="1200467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281603" y="5232037"/>
            <a:ext cx="2376497" cy="2043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lock Arc 17"/>
          <p:cNvSpPr/>
          <p:nvPr/>
        </p:nvSpPr>
        <p:spPr>
          <a:xfrm>
            <a:off x="5374105" y="4826827"/>
            <a:ext cx="506657" cy="9144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10800000">
            <a:off x="5757848" y="4826827"/>
            <a:ext cx="506657" cy="914400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>
            <a:off x="6139858" y="4862220"/>
            <a:ext cx="506657" cy="9144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0800000">
            <a:off x="6544734" y="4919078"/>
            <a:ext cx="483791" cy="856908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lock Arc 21"/>
          <p:cNvSpPr/>
          <p:nvPr/>
        </p:nvSpPr>
        <p:spPr>
          <a:xfrm>
            <a:off x="6934842" y="4861586"/>
            <a:ext cx="506657" cy="9144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94" y="3070992"/>
            <a:ext cx="8445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YANG</a:t>
            </a:r>
            <a:endParaRPr lang="en-US" sz="22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12749" y="4609408"/>
            <a:ext cx="8445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YANG</a:t>
            </a:r>
            <a:endParaRPr lang="en-US" sz="22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89211" y="5488579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YIN</a:t>
            </a:r>
            <a:endParaRPr lang="en-US" sz="2200" b="1" i="1" dirty="0"/>
          </a:p>
        </p:txBody>
      </p:sp>
      <p:sp>
        <p:nvSpPr>
          <p:cNvPr id="26" name="Rectangle 25"/>
          <p:cNvSpPr/>
          <p:nvPr/>
        </p:nvSpPr>
        <p:spPr>
          <a:xfrm>
            <a:off x="270357" y="0"/>
            <a:ext cx="115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 err="1" smtClean="0"/>
              <a:t>Youtube</a:t>
            </a:r>
            <a:r>
              <a:rPr lang="en-US" sz="2800" b="1" i="1" u="sng" dirty="0" smtClean="0"/>
              <a:t>: yin yang explained 01-the </a:t>
            </a:r>
            <a:r>
              <a:rPr lang="en-US" sz="2800" b="1" i="1" u="sng" dirty="0"/>
              <a:t>D</a:t>
            </a:r>
            <a:r>
              <a:rPr lang="en-US" sz="2800" b="1" i="1" u="sng" dirty="0" smtClean="0"/>
              <a:t>ao of true health at </a:t>
            </a:r>
            <a:r>
              <a:rPr lang="en-US" sz="2800" b="1" i="1" u="sng" smtClean="0"/>
              <a:t>the PERSONAL level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31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I:\transverspointcurated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47" y="2399992"/>
            <a:ext cx="3751406" cy="622659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0" y="6185188"/>
            <a:ext cx="59091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u="sng" dirty="0" smtClean="0"/>
              <a:t>Copyright © 1986 { Dr. MASSIH YAGHMAI }. All Rights Reserved.</a:t>
            </a:r>
            <a:endParaRPr lang="en-US" sz="1800" b="1" i="1" u="sng" dirty="0"/>
          </a:p>
        </p:txBody>
      </p:sp>
      <p:sp>
        <p:nvSpPr>
          <p:cNvPr id="4" name="Rectangle 3"/>
          <p:cNvSpPr/>
          <p:nvPr/>
        </p:nvSpPr>
        <p:spPr>
          <a:xfrm>
            <a:off x="9105" y="0"/>
            <a:ext cx="11511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 err="1" smtClean="0"/>
              <a:t>Youtube</a:t>
            </a:r>
            <a:r>
              <a:rPr lang="en-US" sz="2800" b="1" i="1" u="sng" dirty="0" smtClean="0"/>
              <a:t>: yin yang explained 01-the </a:t>
            </a:r>
            <a:r>
              <a:rPr lang="en-US" sz="2800" b="1" i="1" u="sng" dirty="0"/>
              <a:t>D</a:t>
            </a:r>
            <a:r>
              <a:rPr lang="en-US" sz="2800" b="1" i="1" u="sng" dirty="0" smtClean="0"/>
              <a:t>ao of true health at </a:t>
            </a:r>
            <a:r>
              <a:rPr lang="en-US" sz="2800" b="1" i="1" u="sng" smtClean="0"/>
              <a:t>the CELLULAR level</a:t>
            </a:r>
            <a:endParaRPr lang="en-US" sz="2800" dirty="0"/>
          </a:p>
        </p:txBody>
      </p:sp>
      <p:sp>
        <p:nvSpPr>
          <p:cNvPr id="5" name="Isosceles Triangle 4"/>
          <p:cNvSpPr/>
          <p:nvPr/>
        </p:nvSpPr>
        <p:spPr>
          <a:xfrm>
            <a:off x="2746468" y="1124928"/>
            <a:ext cx="5526842" cy="3947339"/>
          </a:xfrm>
          <a:prstGeom prst="triangle">
            <a:avLst>
              <a:gd name="adj" fmla="val 51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01278" y="5062507"/>
            <a:ext cx="230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ANABOLISM/ YANG</a:t>
            </a:r>
          </a:p>
          <a:p>
            <a:r>
              <a:rPr lang="en-US" sz="2000" b="1" i="1" dirty="0" smtClean="0"/>
              <a:t>(individual build up)</a:t>
            </a:r>
            <a:endParaRPr lang="en-US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065059" y="823977"/>
            <a:ext cx="3509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METABOLISM/ CHI, QI, ENERGY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644231" y="5050778"/>
            <a:ext cx="33192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     </a:t>
            </a:r>
            <a:r>
              <a:rPr lang="en-US" sz="2000" b="1" i="1" dirty="0" smtClean="0"/>
              <a:t>CATABOLISM/ YIN</a:t>
            </a:r>
          </a:p>
          <a:p>
            <a:r>
              <a:rPr lang="en-US" sz="2000" b="1" i="1" dirty="0" smtClean="0"/>
              <a:t> (Food, air, water breakdown)</a:t>
            </a:r>
            <a:endParaRPr lang="en-US" sz="2000" b="1" i="1" dirty="0"/>
          </a:p>
        </p:txBody>
      </p:sp>
      <p:sp>
        <p:nvSpPr>
          <p:cNvPr id="9" name="Isosceles Triangle 8"/>
          <p:cNvSpPr/>
          <p:nvPr/>
        </p:nvSpPr>
        <p:spPr>
          <a:xfrm>
            <a:off x="5217703" y="1197443"/>
            <a:ext cx="721895" cy="43432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6999112">
            <a:off x="7672212" y="4657509"/>
            <a:ext cx="563782" cy="56625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4757598">
            <a:off x="2703079" y="4652710"/>
            <a:ext cx="573635" cy="59503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 result for sc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42" y="3004156"/>
            <a:ext cx="2571494" cy="16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upload.wikimedia.org/wikipedia/commons/4/41/YinYang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5" y="2158105"/>
            <a:ext cx="910971" cy="11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00947" y="2876915"/>
            <a:ext cx="374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84721" y="1815475"/>
            <a:ext cx="31396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380735" y="3672665"/>
            <a:ext cx="173855" cy="1200467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35782" y="4217605"/>
            <a:ext cx="2376497" cy="2043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lock Arc 22"/>
          <p:cNvSpPr/>
          <p:nvPr/>
        </p:nvSpPr>
        <p:spPr>
          <a:xfrm>
            <a:off x="571978" y="3817847"/>
            <a:ext cx="506657" cy="9144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lock Arc 23"/>
          <p:cNvSpPr/>
          <p:nvPr/>
        </p:nvSpPr>
        <p:spPr>
          <a:xfrm rot="10800000">
            <a:off x="1001616" y="3907307"/>
            <a:ext cx="506657" cy="914400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lock Arc 24"/>
          <p:cNvSpPr/>
          <p:nvPr/>
        </p:nvSpPr>
        <p:spPr>
          <a:xfrm>
            <a:off x="1383244" y="3815698"/>
            <a:ext cx="506657" cy="9144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 rot="10800000">
            <a:off x="1837393" y="3927033"/>
            <a:ext cx="483791" cy="856908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43059" y="3704685"/>
            <a:ext cx="8445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YANG</a:t>
            </a:r>
            <a:endParaRPr lang="en-US" sz="22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75612" y="4452313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YIN</a:t>
            </a:r>
            <a:endParaRPr lang="en-US" sz="22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33335" y="2275207"/>
            <a:ext cx="28481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5675"/>
            <a:ext cx="10761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 err="1" smtClean="0"/>
              <a:t>Youtube</a:t>
            </a:r>
            <a:r>
              <a:rPr lang="en-US" sz="3200" b="1" i="1" u="sng" dirty="0" smtClean="0"/>
              <a:t>: yin yang explained 01-Trinity of Dao, Cellular engine.</a:t>
            </a:r>
            <a:endParaRPr lang="en-US" sz="3200" dirty="0"/>
          </a:p>
        </p:txBody>
      </p:sp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xfrm>
            <a:off x="0" y="6263279"/>
            <a:ext cx="59091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u="sng" dirty="0" smtClean="0"/>
              <a:t>Copyright © 1986 { Dr. MASSIH YAGHMAI }. All Rights Reserved.</a:t>
            </a:r>
            <a:endParaRPr lang="en-US" sz="1800" b="1" i="1" u="sng" dirty="0"/>
          </a:p>
        </p:txBody>
      </p:sp>
      <p:pic>
        <p:nvPicPr>
          <p:cNvPr id="5" name="Picture 2" descr="Lexus Atkinson cycle engin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2549" y="946661"/>
            <a:ext cx="5232688" cy="3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9118" y="1152154"/>
            <a:ext cx="513347" cy="3689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586" y="2284312"/>
            <a:ext cx="2568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FOOD, WATER, AIR</a:t>
            </a:r>
          </a:p>
          <a:p>
            <a:r>
              <a:rPr lang="en-US" sz="2400" dirty="0" smtClean="0"/>
              <a:t>          </a:t>
            </a:r>
            <a:r>
              <a:rPr lang="en-US" sz="2400" b="1" i="1" u="sng" dirty="0" smtClean="0"/>
              <a:t>YANG</a:t>
            </a:r>
            <a:endParaRPr lang="en-US" sz="24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522620" y="2235954"/>
            <a:ext cx="190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HEAT, TOXINS</a:t>
            </a:r>
          </a:p>
          <a:p>
            <a:r>
              <a:rPr lang="en-US" sz="2400" dirty="0" smtClean="0"/>
              <a:t>        </a:t>
            </a:r>
            <a:r>
              <a:rPr lang="en-US" sz="2400" b="1" i="1" u="sng" dirty="0" smtClean="0"/>
              <a:t> YIN</a:t>
            </a:r>
          </a:p>
        </p:txBody>
      </p:sp>
      <p:pic>
        <p:nvPicPr>
          <p:cNvPr id="12" name="Picture 2" descr="I:\transverspointcurated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35" y="5220021"/>
            <a:ext cx="3751406" cy="622659"/>
          </a:xfrm>
          <a:prstGeom prst="rect">
            <a:avLst/>
          </a:prstGeom>
          <a:noFill/>
        </p:spPr>
      </p:pic>
      <p:pic>
        <p:nvPicPr>
          <p:cNvPr id="11" name="Picture 4" descr="http://upload.wikimedia.org/wikipedia/commons/4/41/YinYang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8" y="4896398"/>
            <a:ext cx="910971" cy="11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18780" y="4452960"/>
            <a:ext cx="584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YIN and YANG combination= CHI,QI, ENERGY</a:t>
            </a:r>
            <a:endParaRPr lang="en-US" sz="2400" b="1" i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268893" y="5748867"/>
            <a:ext cx="3716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36040" y="5101483"/>
            <a:ext cx="32512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4682652" y="4931116"/>
            <a:ext cx="173855" cy="1200467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780778" y="5486787"/>
            <a:ext cx="2376497" cy="2043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lock Arc 17"/>
          <p:cNvSpPr/>
          <p:nvPr/>
        </p:nvSpPr>
        <p:spPr>
          <a:xfrm>
            <a:off x="4835862" y="5095638"/>
            <a:ext cx="506657" cy="9144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10800000">
            <a:off x="5204250" y="5091680"/>
            <a:ext cx="506657" cy="914400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>
            <a:off x="5555704" y="5103450"/>
            <a:ext cx="506657" cy="9144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0800000">
            <a:off x="5950391" y="5130151"/>
            <a:ext cx="506657" cy="914400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9294" y="5078340"/>
            <a:ext cx="8445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YANG</a:t>
            </a:r>
            <a:endParaRPr lang="en-US" sz="22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82295" y="5647542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YIN</a:t>
            </a:r>
            <a:endParaRPr lang="en-US" sz="22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09800" y="1665532"/>
            <a:ext cx="651885" cy="4550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883277" y="1687601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10907" y="1687601"/>
            <a:ext cx="761749" cy="484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676587" y="1699371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monkey m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9" y="1042156"/>
            <a:ext cx="3720556" cy="329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indful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8" y="1030431"/>
            <a:ext cx="3529263" cy="33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079" y="661099"/>
            <a:ext cx="311412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b="1" i="1" u="sng" dirty="0" smtClean="0"/>
              <a:t>YIN/ MINDFULL/ TO BE is LOST</a:t>
            </a:r>
            <a:endParaRPr lang="en-GB" b="1" i="1" u="sng" dirty="0"/>
          </a:p>
        </p:txBody>
      </p:sp>
      <p:sp>
        <p:nvSpPr>
          <p:cNvPr id="5" name="Rectangle 4"/>
          <p:cNvSpPr/>
          <p:nvPr/>
        </p:nvSpPr>
        <p:spPr>
          <a:xfrm>
            <a:off x="3834342" y="661099"/>
            <a:ext cx="579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u="sng" dirty="0" smtClean="0"/>
              <a:t>YANG / TO DO / MONKEY MIND/ GRASSHOPPER/ CLUTTER</a:t>
            </a:r>
            <a:endParaRPr lang="en-GB" b="1" i="1" u="sng" dirty="0"/>
          </a:p>
        </p:txBody>
      </p:sp>
      <p:sp>
        <p:nvSpPr>
          <p:cNvPr id="7" name="Rectangle 6"/>
          <p:cNvSpPr/>
          <p:nvPr/>
        </p:nvSpPr>
        <p:spPr>
          <a:xfrm>
            <a:off x="4091949" y="4333073"/>
            <a:ext cx="40566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i="1" u="sng" dirty="0" smtClean="0"/>
              <a:t>MODERN LIFE, COMPUTERS and INTERNET has </a:t>
            </a:r>
          </a:p>
          <a:p>
            <a:r>
              <a:rPr lang="en-GB" sz="1400" b="1" i="1" u="sng" dirty="0" smtClean="0"/>
              <a:t>CREATED TOO MUCH YANG / CLUTTER/ IMBALANCE </a:t>
            </a:r>
          </a:p>
          <a:p>
            <a:r>
              <a:rPr lang="en-GB" sz="1400" b="1" i="1" u="sng" dirty="0" smtClean="0"/>
              <a:t>Of YIN, YANG, CHI= SUFFERING.</a:t>
            </a:r>
            <a:endParaRPr lang="en-GB" sz="1400" b="1" i="1" u="sng" dirty="0"/>
          </a:p>
        </p:txBody>
      </p:sp>
      <p:pic>
        <p:nvPicPr>
          <p:cNvPr id="8" name="Picture 4" descr="http://upload.wikimedia.org/wikipedia/commons/4/41/YinYang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49" y="1985350"/>
            <a:ext cx="1165537" cy="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3335324" y="2192355"/>
            <a:ext cx="618186" cy="4893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052714" y="76324"/>
            <a:ext cx="8636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 err="1" smtClean="0"/>
              <a:t>Youtube</a:t>
            </a:r>
            <a:r>
              <a:rPr lang="en-US" sz="3200" b="1" i="1" u="sng" dirty="0" smtClean="0"/>
              <a:t>: yin yang explained 01-CLUTTERED MIND</a:t>
            </a:r>
            <a:endParaRPr lang="en-US" sz="3200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80765" y="5742502"/>
            <a:ext cx="59091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u="sng" dirty="0" smtClean="0"/>
              <a:t>Copyright © 1986 { Dr. MASSIH YAGHMAI }. All Rights Reserved.</a:t>
            </a:r>
            <a:endParaRPr lang="en-US" sz="1800" b="1" i="1" u="sng" dirty="0"/>
          </a:p>
        </p:txBody>
      </p:sp>
    </p:spTree>
    <p:extLst>
      <p:ext uri="{BB962C8B-B14F-4D97-AF65-F5344CB8AC3E}">
        <p14:creationId xmlns:p14="http://schemas.microsoft.com/office/powerpoint/2010/main" val="3580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23" y="-15289"/>
            <a:ext cx="12123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b="1" i="1" u="sng" dirty="0" smtClean="0"/>
              <a:t>You tube- yin yang explained 01- The trinity od Dao and the 5-pillars of health 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319525" y="6299521"/>
            <a:ext cx="59091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u="sng" dirty="0" smtClean="0"/>
              <a:t>Copyright © 1986 { Dr. MASSIH YAGHMAI }. All Rights Reserved.</a:t>
            </a:r>
            <a:endParaRPr lang="en-US" sz="1800" b="1" i="1" u="sng" dirty="0"/>
          </a:p>
        </p:txBody>
      </p:sp>
      <p:pic>
        <p:nvPicPr>
          <p:cNvPr id="1030" name="Picture 6" descr="Image result for single pillars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2" y="3689688"/>
            <a:ext cx="1203981" cy="17526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Picture 6" descr="Image result for single pillars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63" y="3689688"/>
            <a:ext cx="120398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ingle pillars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37" y="3696101"/>
            <a:ext cx="120398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ingle pillars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50" y="3689688"/>
            <a:ext cx="120398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ingle pillars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09" y="3695518"/>
            <a:ext cx="120398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/>
          <p:cNvSpPr/>
          <p:nvPr/>
        </p:nvSpPr>
        <p:spPr>
          <a:xfrm>
            <a:off x="247296" y="799298"/>
            <a:ext cx="6795188" cy="29224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229350" y="799299"/>
            <a:ext cx="893471" cy="38781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6999112">
            <a:off x="6461953" y="3307896"/>
            <a:ext cx="518351" cy="65389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5134076">
            <a:off x="318589" y="3275356"/>
            <a:ext cx="509928" cy="65913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09245" y="1292817"/>
            <a:ext cx="16194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YANG,BODY,</a:t>
            </a:r>
          </a:p>
          <a:p>
            <a:r>
              <a:rPr lang="en-US" sz="2200" b="1" i="1" dirty="0"/>
              <a:t> </a:t>
            </a:r>
            <a:r>
              <a:rPr lang="en-US" sz="2200" b="1" i="1" dirty="0" smtClean="0"/>
              <a:t>  PHYSICAL</a:t>
            </a:r>
          </a:p>
          <a:p>
            <a:r>
              <a:rPr lang="en-US" sz="2200" b="1" i="1" dirty="0" smtClean="0"/>
              <a:t>   </a:t>
            </a:r>
            <a:endParaRPr lang="en-US" sz="22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68169" y="2965179"/>
            <a:ext cx="1521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YIN,MIND,</a:t>
            </a:r>
          </a:p>
          <a:p>
            <a:r>
              <a:rPr lang="en-US" sz="2200" b="1" i="1" dirty="0" smtClean="0"/>
              <a:t>EMOTIONS</a:t>
            </a:r>
            <a:endParaRPr lang="en-US" sz="22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41739" y="2670487"/>
            <a:ext cx="19472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CHI, QI, </a:t>
            </a:r>
          </a:p>
          <a:p>
            <a:r>
              <a:rPr lang="en-US" sz="2200" b="1" i="1" dirty="0" smtClean="0"/>
              <a:t>ENERGY,SPIRIT,</a:t>
            </a:r>
          </a:p>
          <a:p>
            <a:r>
              <a:rPr lang="en-US" sz="2200" b="1" i="1" smtClean="0"/>
              <a:t>SOUL,FAITH</a:t>
            </a:r>
            <a:endParaRPr lang="en-US" sz="22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8784" y="5244565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/>
              <a:t> </a:t>
            </a:r>
            <a:r>
              <a:rPr lang="en-US" sz="3200" b="1" i="1" dirty="0"/>
              <a:t>1</a:t>
            </a:r>
            <a:endParaRPr lang="en-US" sz="22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011354" y="5255905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/>
              <a:t> </a:t>
            </a:r>
            <a:r>
              <a:rPr lang="en-US" sz="3200" b="1" i="1" dirty="0" smtClean="0"/>
              <a:t>2</a:t>
            </a:r>
            <a:endParaRPr lang="en-US" sz="22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602752" y="5263613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/>
              <a:t> </a:t>
            </a:r>
            <a:r>
              <a:rPr lang="en-US" sz="3200" b="1" i="1" dirty="0" smtClean="0"/>
              <a:t>3</a:t>
            </a:r>
            <a:endParaRPr lang="en-US" sz="22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995046" y="5244564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/>
              <a:t> </a:t>
            </a:r>
            <a:r>
              <a:rPr lang="en-US" sz="3200" b="1" i="1" dirty="0" smtClean="0"/>
              <a:t>4</a:t>
            </a:r>
            <a:endParaRPr lang="en-US" sz="22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28372" y="5243131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/>
              <a:t> </a:t>
            </a:r>
            <a:r>
              <a:rPr lang="en-US" sz="3200" b="1" i="1" dirty="0" smtClean="0"/>
              <a:t>5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21837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7" y="813527"/>
            <a:ext cx="6096000" cy="3565734"/>
          </a:xfrm>
          <a:prstGeom prst="rect">
            <a:avLst/>
          </a:prstGeom>
        </p:spPr>
      </p:pic>
      <p:pic>
        <p:nvPicPr>
          <p:cNvPr id="3" name="Picture 2" descr="http://www.his.com/~merkin/pix/laozi_sket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33" y="627259"/>
            <a:ext cx="2297289" cy="323816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" name="Picture 3" descr="http://www.tai-chi-newcastle-nsw.com/huang_d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58" y="619591"/>
            <a:ext cx="3123150" cy="337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6394" y="3336447"/>
            <a:ext cx="24415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i="1" dirty="0"/>
              <a:t> </a:t>
            </a:r>
            <a:r>
              <a:rPr lang="en-GB" sz="2400" b="1" i="1" dirty="0" smtClean="0"/>
              <a:t>   </a:t>
            </a:r>
            <a:r>
              <a:rPr lang="en-GB" b="1" i="1" dirty="0" smtClean="0"/>
              <a:t>LAO TSE/ LAO TZU</a:t>
            </a:r>
          </a:p>
        </p:txBody>
      </p:sp>
      <p:pic>
        <p:nvPicPr>
          <p:cNvPr id="9" name="Picture 8" descr="Kailash nor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65" y="514465"/>
            <a:ext cx="3313895" cy="375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86586" y="6488668"/>
            <a:ext cx="629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Copyright © 1986 { </a:t>
            </a:r>
            <a:r>
              <a:rPr lang="en-US" b="1" i="1" u="sng" dirty="0" err="1" smtClean="0"/>
              <a:t>Dr.MASSIH</a:t>
            </a:r>
            <a:r>
              <a:rPr lang="en-US" b="1" i="1" u="sng" dirty="0" smtClean="0"/>
              <a:t> YAGHMAI}. All Rights Reserved.</a:t>
            </a:r>
            <a:endParaRPr lang="en-US" b="1" i="1" u="sng" dirty="0"/>
          </a:p>
        </p:txBody>
      </p:sp>
      <p:sp>
        <p:nvSpPr>
          <p:cNvPr id="12" name="Rectangle 11"/>
          <p:cNvSpPr/>
          <p:nvPr/>
        </p:nvSpPr>
        <p:spPr>
          <a:xfrm>
            <a:off x="3504880" y="3998927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GB" dirty="0" smtClean="0"/>
              <a:t>                 </a:t>
            </a:r>
            <a:r>
              <a:rPr lang="en-GB" sz="2000" b="1" i="1" u="sng" dirty="0" smtClean="0"/>
              <a:t>HUANG-DI </a:t>
            </a:r>
            <a:r>
              <a:rPr lang="en-GB" sz="2000" b="1" i="1" u="sng" dirty="0"/>
              <a:t>NEIJING SUWEN </a:t>
            </a:r>
            <a:r>
              <a:rPr lang="en-GB" sz="2000" dirty="0" smtClean="0"/>
              <a:t>or</a:t>
            </a:r>
          </a:p>
          <a:p>
            <a:pPr lvl="1"/>
            <a:r>
              <a:rPr lang="en-GB" sz="2000" dirty="0"/>
              <a:t> </a:t>
            </a:r>
            <a:r>
              <a:rPr lang="en-GB" sz="2000" dirty="0" smtClean="0"/>
              <a:t>             </a:t>
            </a:r>
            <a:r>
              <a:rPr lang="en-GB" sz="2000" b="1" i="1" u="sng" dirty="0" smtClean="0"/>
              <a:t>The Yellow Emperor’s Classic of </a:t>
            </a:r>
          </a:p>
          <a:p>
            <a:pPr lvl="1"/>
            <a:r>
              <a:rPr lang="en-GB" sz="2000" dirty="0"/>
              <a:t> </a:t>
            </a:r>
            <a:r>
              <a:rPr lang="en-GB" sz="2000" dirty="0" smtClean="0"/>
              <a:t>                       </a:t>
            </a:r>
            <a:r>
              <a:rPr lang="en-GB" sz="2000" b="1" i="1" u="sng" dirty="0" smtClean="0"/>
              <a:t>Internal medicine.</a:t>
            </a:r>
          </a:p>
          <a:p>
            <a:pPr lvl="1"/>
            <a:r>
              <a:rPr lang="en-GB" sz="2000" dirty="0" smtClean="0"/>
              <a:t> </a:t>
            </a:r>
          </a:p>
          <a:p>
            <a:pPr lvl="1"/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7290373" y="42345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i="1" dirty="0"/>
              <a:t> </a:t>
            </a:r>
            <a:r>
              <a:rPr lang="en-GB" sz="2400" b="1" i="1" dirty="0" smtClean="0"/>
              <a:t>                       MOUNT KAILASH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9503" y="-15289"/>
            <a:ext cx="8487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b="1" i="1" u="sng" dirty="0" smtClean="0"/>
              <a:t>You tube-yin yang explained 01- The founder of Daoism</a:t>
            </a:r>
          </a:p>
        </p:txBody>
      </p:sp>
    </p:spTree>
    <p:extLst>
      <p:ext uri="{BB962C8B-B14F-4D97-AF65-F5344CB8AC3E}">
        <p14:creationId xmlns:p14="http://schemas.microsoft.com/office/powerpoint/2010/main" val="36413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transverspointcurated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081" y="1277724"/>
            <a:ext cx="4383781" cy="100832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5750" y="11142"/>
            <a:ext cx="121054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u="sng" dirty="0" smtClean="0"/>
              <a:t> </a:t>
            </a:r>
            <a:r>
              <a:rPr lang="en-US" sz="4400" b="1" i="1" u="sng" dirty="0" err="1" smtClean="0"/>
              <a:t>Youtube</a:t>
            </a:r>
            <a:r>
              <a:rPr lang="en-US" sz="4400" b="1" i="1" u="sng" dirty="0" smtClean="0"/>
              <a:t>-yin yang explained 01-DAO and DIS-EASE.</a:t>
            </a:r>
            <a:endParaRPr lang="en-US" sz="44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6118900"/>
            <a:ext cx="59091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u="sng" smtClean="0"/>
              <a:t>Copyright © 1986 { Dr. MASSIH YAGHMAI }. All Rights Reserved.</a:t>
            </a:r>
            <a:endParaRPr lang="en-US" sz="1800" b="1" i="1" u="sng" dirty="0"/>
          </a:p>
        </p:txBody>
      </p:sp>
      <p:pic>
        <p:nvPicPr>
          <p:cNvPr id="4" name="Picture 4" descr="http://upload.wikimedia.org/wikipedia/commons/4/41/YinYan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3" y="1384820"/>
            <a:ext cx="1277536" cy="110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y 5"/>
          <p:cNvSpPr/>
          <p:nvPr/>
        </p:nvSpPr>
        <p:spPr>
          <a:xfrm>
            <a:off x="5008143" y="1457374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2959" y="1363449"/>
            <a:ext cx="357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3500" y="2176830"/>
            <a:ext cx="5193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Image result for sc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2" y="2706370"/>
            <a:ext cx="2571494" cy="16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out of balance sca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8229" y="2493008"/>
            <a:ext cx="3120130" cy="20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p Arrow 11"/>
          <p:cNvSpPr/>
          <p:nvPr/>
        </p:nvSpPr>
        <p:spPr>
          <a:xfrm>
            <a:off x="244623" y="4377755"/>
            <a:ext cx="251934" cy="132082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6290" y="5115949"/>
            <a:ext cx="2583770" cy="2045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/>
          <p:cNvSpPr/>
          <p:nvPr/>
        </p:nvSpPr>
        <p:spPr>
          <a:xfrm>
            <a:off x="420679" y="4691281"/>
            <a:ext cx="594610" cy="9144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/>
        </p:nvSpPr>
        <p:spPr>
          <a:xfrm rot="11032764">
            <a:off x="912901" y="4806090"/>
            <a:ext cx="632858" cy="825486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15"/>
          <p:cNvSpPr/>
          <p:nvPr/>
        </p:nvSpPr>
        <p:spPr>
          <a:xfrm>
            <a:off x="1385650" y="4720426"/>
            <a:ext cx="594610" cy="9144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11032764">
            <a:off x="1877272" y="4835657"/>
            <a:ext cx="632858" cy="825486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3765530" y="4463664"/>
            <a:ext cx="251934" cy="132082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851615" y="5129434"/>
            <a:ext cx="2583770" cy="2045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lock Arc 19"/>
          <p:cNvSpPr/>
          <p:nvPr/>
        </p:nvSpPr>
        <p:spPr>
          <a:xfrm>
            <a:off x="3890845" y="4449598"/>
            <a:ext cx="594610" cy="1991449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1032764">
            <a:off x="4362021" y="4700029"/>
            <a:ext cx="1031026" cy="1200242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lock Arc 21"/>
          <p:cNvSpPr/>
          <p:nvPr/>
        </p:nvSpPr>
        <p:spPr>
          <a:xfrm rot="10993274">
            <a:off x="5171463" y="3878889"/>
            <a:ext cx="594610" cy="1991449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>
            <a:off x="5683352" y="4886478"/>
            <a:ext cx="361741" cy="914400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51119" y="3998401"/>
            <a:ext cx="72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YANG</a:t>
            </a:r>
            <a:endParaRPr lang="en-US" b="1" i="1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2416439" y="532097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YIN</a:t>
            </a:r>
            <a:endParaRPr lang="en-US" b="1" i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2058002" y="4876428"/>
            <a:ext cx="72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YANG</a:t>
            </a:r>
            <a:endParaRPr lang="en-US" b="1" i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608992" y="399557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YIN</a:t>
            </a:r>
            <a:endParaRPr lang="en-US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322600" y="1040583"/>
            <a:ext cx="1759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smtClean="0"/>
              <a:t>BLOCKED</a:t>
            </a:r>
            <a:endParaRPr lang="en-US" sz="3200" b="1" i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2045370" y="2449873"/>
            <a:ext cx="2490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smtClean="0"/>
              <a:t>IMBALANCED</a:t>
            </a:r>
            <a:endParaRPr 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41304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51" y="-15289"/>
            <a:ext cx="12052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200" b="1" i="1" u="sng" dirty="0" smtClean="0"/>
              <a:t>You tube-yin yang explained 01-trinity of Dao, 5-pillars of true health and acupuncture 5 elements 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319525" y="6299521"/>
            <a:ext cx="59091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u="sng" dirty="0" smtClean="0"/>
              <a:t>Copyright © 1986 { Dr. MASSIH YAGHMAI }. All Rights Reserved.</a:t>
            </a:r>
            <a:endParaRPr lang="en-US" sz="1800" b="1" i="1" u="sng" dirty="0"/>
          </a:p>
        </p:txBody>
      </p:sp>
      <p:pic>
        <p:nvPicPr>
          <p:cNvPr id="4" name="Picture 2" descr="Image result for the 5 elem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4" y="547889"/>
            <a:ext cx="3178209" cy="314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single pillars dra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60" y="1091631"/>
            <a:ext cx="1203981" cy="17526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4" name="Right Arrow 13"/>
          <p:cNvSpPr/>
          <p:nvPr/>
        </p:nvSpPr>
        <p:spPr>
          <a:xfrm rot="2528581">
            <a:off x="6808951" y="1962986"/>
            <a:ext cx="978408" cy="1691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Image result for the 5 elem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41" y="543813"/>
            <a:ext cx="3178209" cy="314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single pillars dra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45" y="2750248"/>
            <a:ext cx="1093415" cy="105537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3" name="Picture 6" descr="Image result for single pillars dra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28" y="1383188"/>
            <a:ext cx="1093415" cy="105537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4" name="Picture 6" descr="Image result for single pillars dra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56" y="508609"/>
            <a:ext cx="1093415" cy="105537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5" name="Picture 6" descr="Image result for single pillars dra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36" y="1404310"/>
            <a:ext cx="1093415" cy="105537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6" name="Picture 6" descr="Image result for single pillars dra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03" y="2640747"/>
            <a:ext cx="1093415" cy="105537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0" name="TextBox 9"/>
          <p:cNvSpPr txBox="1"/>
          <p:nvPr/>
        </p:nvSpPr>
        <p:spPr>
          <a:xfrm>
            <a:off x="454059" y="3995609"/>
            <a:ext cx="72635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FIRE= Heart, Small Intestine, Pericardium, Three Heater.</a:t>
            </a:r>
          </a:p>
          <a:p>
            <a:r>
              <a:rPr lang="en-US" sz="2400" b="1" i="1" dirty="0" smtClean="0"/>
              <a:t>EARTH= Stomach, Spleen.</a:t>
            </a:r>
          </a:p>
          <a:p>
            <a:r>
              <a:rPr lang="en-US" sz="2400" b="1" i="1" dirty="0" smtClean="0"/>
              <a:t>METAL= Lungs, Large Intestine.</a:t>
            </a:r>
          </a:p>
          <a:p>
            <a:r>
              <a:rPr lang="en-US" sz="2400" b="1" i="1" dirty="0" smtClean="0"/>
              <a:t>WATER= Kidney, Bladder.</a:t>
            </a:r>
          </a:p>
          <a:p>
            <a:r>
              <a:rPr lang="en-US" sz="2400" b="1" i="1" dirty="0" smtClean="0"/>
              <a:t>WOOD= Liver, Gall Bladder.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4262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7/79/Weihai-Xianguting-Temple.jpg/1024px-Weihai-Xianguting-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1" y="3790525"/>
            <a:ext cx="5673415" cy="30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3811" y="6430189"/>
            <a:ext cx="705102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i="1" u="sng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Xianguting</a:t>
            </a:r>
            <a:r>
              <a:rPr lang="en-US" b="1" i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 temple in </a:t>
            </a:r>
            <a:r>
              <a:rPr lang="en-US" b="1" i="1" u="sng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Weihai</a:t>
            </a:r>
            <a:r>
              <a:rPr lang="en-US" b="1" i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, Shandong, China</a:t>
            </a:r>
            <a:endParaRPr lang="en-US" i="1" u="sng" dirty="0"/>
          </a:p>
        </p:txBody>
      </p:sp>
      <p:sp>
        <p:nvSpPr>
          <p:cNvPr id="3" name="Rectangle 2"/>
          <p:cNvSpPr/>
          <p:nvPr/>
        </p:nvSpPr>
        <p:spPr>
          <a:xfrm>
            <a:off x="165880" y="400380"/>
            <a:ext cx="8166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The Dao pours out everything into life,</a:t>
            </a:r>
          </a:p>
          <a:p>
            <a:r>
              <a:rPr lang="en-GB" b="1" i="1" dirty="0" smtClean="0"/>
              <a:t>It is a cornucopia that never runs dry.</a:t>
            </a:r>
          </a:p>
          <a:p>
            <a:r>
              <a:rPr lang="en-GB" b="1" i="1" dirty="0" smtClean="0"/>
              <a:t>It is the deep source of everything, It is nothing </a:t>
            </a:r>
          </a:p>
          <a:p>
            <a:r>
              <a:rPr lang="en-GB" b="1" i="1" dirty="0" smtClean="0"/>
              <a:t>yet it is everything.</a:t>
            </a:r>
          </a:p>
          <a:p>
            <a:r>
              <a:rPr lang="en-GB" b="1" i="1" dirty="0" smtClean="0"/>
              <a:t>It smooth round sharpness and untangles the </a:t>
            </a:r>
          </a:p>
          <a:p>
            <a:r>
              <a:rPr lang="en-GB" b="1" i="1" dirty="0" smtClean="0"/>
              <a:t>knot.</a:t>
            </a:r>
          </a:p>
          <a:p>
            <a:r>
              <a:rPr lang="en-GB" b="1" i="1" dirty="0" smtClean="0"/>
              <a:t>It glows like the lamp that draws the moth.</a:t>
            </a:r>
          </a:p>
          <a:p>
            <a:r>
              <a:rPr lang="en-GB" b="1" i="1" dirty="0" smtClean="0"/>
              <a:t>Dao exists, Dao is and Dao will be. </a:t>
            </a:r>
          </a:p>
          <a:p>
            <a:r>
              <a:rPr lang="en-GB" b="1" i="1" dirty="0" smtClean="0"/>
              <a:t>But where it came from I do not know.</a:t>
            </a:r>
          </a:p>
          <a:p>
            <a:r>
              <a:rPr lang="en-GB" b="1" i="1" dirty="0" smtClean="0"/>
              <a:t>It has been shaping things from before the </a:t>
            </a:r>
          </a:p>
          <a:p>
            <a:r>
              <a:rPr lang="en-GB" b="1" i="1" dirty="0" smtClean="0"/>
              <a:t>First Being,</a:t>
            </a:r>
          </a:p>
          <a:p>
            <a:r>
              <a:rPr lang="en-GB" b="1" i="1" dirty="0" smtClean="0"/>
              <a:t>From before the beginning of time (before the big bang).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9407" y="6488668"/>
            <a:ext cx="639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Copyright © 1986 { Dr. MASSIH YAGHMAI }. All Rights Reserved.</a:t>
            </a:r>
            <a:endParaRPr lang="en-US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879503" y="-63415"/>
            <a:ext cx="617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400" b="1" i="1" u="sng" dirty="0" smtClean="0"/>
              <a:t>You tube-yin yang explained 01- </a:t>
            </a:r>
            <a:r>
              <a:rPr lang="en-US" sz="2400" b="1" i="1" u="sng" dirty="0" err="1" smtClean="0"/>
              <a:t>Daoist</a:t>
            </a:r>
            <a:r>
              <a:rPr lang="en-US" sz="2400" b="1" i="1" u="sng" smtClean="0"/>
              <a:t> temple</a:t>
            </a:r>
            <a:endParaRPr lang="en-US" sz="24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7849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1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439215">
            <a:off x="294487" y="899834"/>
            <a:ext cx="3037736" cy="3029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8876" y="1672473"/>
            <a:ext cx="725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u="sng" dirty="0" smtClean="0"/>
              <a:t>YANG</a:t>
            </a:r>
            <a:endParaRPr lang="en-GB" b="1" i="1" u="sng" dirty="0"/>
          </a:p>
        </p:txBody>
      </p:sp>
      <p:pic>
        <p:nvPicPr>
          <p:cNvPr id="6" name="Picture 6" descr="http://www.health-food-supplement.com/images/Ya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69" y="2037047"/>
            <a:ext cx="733807" cy="47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394" y="2045470"/>
            <a:ext cx="51809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b="1" i="1" u="sng" dirty="0" smtClean="0"/>
              <a:t>YIN</a:t>
            </a:r>
            <a:endParaRPr lang="en-GB" b="1" i="1" u="sng" dirty="0"/>
          </a:p>
        </p:txBody>
      </p:sp>
      <p:pic>
        <p:nvPicPr>
          <p:cNvPr id="8" name="Picture 4" descr="http://catsnotes.catstcmnotes.com/wp-content/uploads/2014/09/yin-glyp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" y="3009297"/>
            <a:ext cx="688073" cy="38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631" y="3671900"/>
            <a:ext cx="391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" y="4041232"/>
            <a:ext cx="563880" cy="2248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6488668"/>
            <a:ext cx="639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Copyright © 1986 { Dr. </a:t>
            </a:r>
            <a:r>
              <a:rPr lang="en-US" b="1" i="1" u="sng" smtClean="0"/>
              <a:t>MASSIH YAGHMAI}. </a:t>
            </a:r>
            <a:r>
              <a:rPr lang="en-US" b="1" i="1" u="sng" dirty="0" smtClean="0"/>
              <a:t>All Rights Reserved.</a:t>
            </a:r>
            <a:endParaRPr lang="en-US" b="1" i="1" u="sng" dirty="0"/>
          </a:p>
        </p:txBody>
      </p:sp>
      <p:pic>
        <p:nvPicPr>
          <p:cNvPr id="10" name="Content Placeholder 4" descr="yin-yan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42402" y="781785"/>
            <a:ext cx="2839719" cy="3049944"/>
          </a:xfrm>
          <a:prstGeom prst="rect">
            <a:avLst/>
          </a:prstGeom>
        </p:spPr>
      </p:pic>
      <p:pic>
        <p:nvPicPr>
          <p:cNvPr id="38" name="Picture 2" descr="I:\transverspointcurated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8771" y="4275198"/>
            <a:ext cx="5185150" cy="1245318"/>
          </a:xfrm>
          <a:prstGeom prst="rect">
            <a:avLst/>
          </a:prstGeom>
          <a:noFill/>
        </p:spPr>
      </p:pic>
      <p:pic>
        <p:nvPicPr>
          <p:cNvPr id="37" name="Picture 4" descr="http://upload.wikimedia.org/wikipedia/commons/4/41/YinYan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4" y="4277467"/>
            <a:ext cx="1655122" cy="139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9205328" y="5527040"/>
            <a:ext cx="5916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390339" y="5349670"/>
            <a:ext cx="10321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346060" y="4388587"/>
            <a:ext cx="4589574" cy="377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173402" y="5719002"/>
            <a:ext cx="5651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77359" y="49167"/>
            <a:ext cx="7947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err="1" smtClean="0"/>
              <a:t>Youtube</a:t>
            </a:r>
            <a:r>
              <a:rPr lang="en-US" sz="2800" b="1" i="1" u="sng" dirty="0" smtClean="0"/>
              <a:t>: yin yang explained 01- active YIN + YANG</a:t>
            </a:r>
            <a:endParaRPr 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3539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506" y="333137"/>
            <a:ext cx="730133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The </a:t>
            </a:r>
            <a:r>
              <a:rPr lang="en-GB" sz="2000" b="1" dirty="0"/>
              <a:t>moon.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Female.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Cold</a:t>
            </a:r>
            <a:r>
              <a:rPr lang="en-GB" sz="2000" b="1" dirty="0" smtClean="0"/>
              <a:t>. 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Water</a:t>
            </a:r>
            <a:r>
              <a:rPr lang="en-GB" sz="2000" b="1" dirty="0" smtClean="0"/>
              <a:t>. Alkaline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Patience (slowly). </a:t>
            </a:r>
            <a:endParaRPr lang="en-GB" sz="2000" b="1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To be (mindful), to rest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De-flamed</a:t>
            </a:r>
            <a:r>
              <a:rPr lang="en-GB" sz="2000" b="1" dirty="0"/>
              <a:t>? / soothed.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Let </a:t>
            </a:r>
            <a:r>
              <a:rPr lang="en-GB" sz="2000" b="1" dirty="0"/>
              <a:t>go </a:t>
            </a:r>
            <a:r>
              <a:rPr lang="en-GB" sz="2000" b="1" dirty="0" smtClean="0"/>
              <a:t>/surrender/accept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Death.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Dis-ease.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Emotion</a:t>
            </a:r>
            <a:r>
              <a:rPr lang="en-GB" sz="2000" b="1" dirty="0" smtClean="0"/>
              <a:t>. 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Not to be</a:t>
            </a:r>
            <a:r>
              <a:rPr lang="en-GB" sz="2000" b="1" dirty="0" smtClean="0"/>
              <a:t>.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Uncertainty</a:t>
            </a:r>
            <a:r>
              <a:rPr lang="en-GB" sz="20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Chaos / dis-order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Illogical.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Feelings in the </a:t>
            </a:r>
            <a:r>
              <a:rPr lang="en-GB" sz="2000" b="1" i="1" u="sng" dirty="0"/>
              <a:t>heart</a:t>
            </a:r>
            <a:r>
              <a:rPr lang="en-GB" sz="2000" b="1" i="1" u="sng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Confusion.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Nature.                                         *    Nurture.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Theory.                                         *    Practice.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Assertion.                                    </a:t>
            </a:r>
            <a:r>
              <a:rPr lang="en-GB" b="1" dirty="0" smtClean="0"/>
              <a:t>*  Aggression.                      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3567713" y="333137"/>
            <a:ext cx="6096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The </a:t>
            </a:r>
            <a:r>
              <a:rPr lang="en-GB" sz="2000" b="1" dirty="0"/>
              <a:t>sun.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Male</a:t>
            </a:r>
            <a:r>
              <a:rPr lang="en-GB" sz="20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Hot</a:t>
            </a:r>
            <a:r>
              <a:rPr lang="en-GB" sz="2000" b="1" dirty="0" smtClean="0"/>
              <a:t>. 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Fire</a:t>
            </a:r>
            <a:r>
              <a:rPr lang="en-GB" sz="2000" b="1" dirty="0" smtClean="0"/>
              <a:t>. Acid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Quick fix. Impatient.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To do, </a:t>
            </a:r>
            <a:r>
              <a:rPr lang="en-GB" sz="2000" b="1" dirty="0" smtClean="0"/>
              <a:t>active</a:t>
            </a:r>
            <a:r>
              <a:rPr lang="en-GB" sz="2000" b="1" dirty="0"/>
              <a:t>.</a:t>
            </a:r>
            <a:r>
              <a:rPr lang="en-GB" sz="2000" b="1" dirty="0" smtClean="0"/>
              <a:t> </a:t>
            </a:r>
            <a:r>
              <a:rPr lang="en-GB" sz="2000" b="1" dirty="0"/>
              <a:t>overload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Inflammation</a:t>
            </a:r>
            <a:r>
              <a:rPr lang="en-GB" sz="2000" b="1" dirty="0"/>
              <a:t>/ burnout.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.To control.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Life.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Health/ 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Motion.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To be</a:t>
            </a:r>
            <a:r>
              <a:rPr lang="en-GB" sz="2000" b="1" dirty="0" smtClean="0"/>
              <a:t>.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Certainty</a:t>
            </a:r>
            <a:r>
              <a:rPr lang="en-GB" sz="20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Logical.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Thoughts  in the </a:t>
            </a:r>
            <a:r>
              <a:rPr lang="en-GB" sz="2000" b="1" i="1" u="sng" dirty="0" smtClean="0"/>
              <a:t>head.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Clarity.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761" y="26161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YIN</a:t>
            </a:r>
            <a:endParaRPr lang="en-US" sz="24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744175" y="261610"/>
            <a:ext cx="903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YANG</a:t>
            </a:r>
            <a:endParaRPr lang="en-US" sz="2400" b="1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230117" y="6492406"/>
            <a:ext cx="5600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u="sng" dirty="0" smtClean="0"/>
              <a:t>Copyright © 1986 { Dr. MASSIH YAGHMAI }. All Rights Reserved.</a:t>
            </a:r>
            <a:endParaRPr lang="en-US" sz="1600" b="1" i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956459" y="-91267"/>
            <a:ext cx="9066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err="1" smtClean="0"/>
              <a:t>Youtube</a:t>
            </a:r>
            <a:r>
              <a:rPr lang="en-US" sz="2800" b="1" i="1" u="sng" dirty="0" smtClean="0"/>
              <a:t>: yin yang explained 01- Some examples of Dao/Tao</a:t>
            </a:r>
            <a:endParaRPr 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25150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59" y="-355479"/>
            <a:ext cx="13651832" cy="1089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7021" y="1160315"/>
            <a:ext cx="224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</a:rPr>
              <a:t>VISIBLE LIGHT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6" name="Picture 2" descr="I:\transverspointcurated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832" y="3494651"/>
            <a:ext cx="5303169" cy="622659"/>
          </a:xfrm>
          <a:prstGeom prst="rect">
            <a:avLst/>
          </a:prstGeom>
          <a:noFill/>
        </p:spPr>
      </p:pic>
      <p:pic>
        <p:nvPicPr>
          <p:cNvPr id="5" name="Picture 4" descr="http://upload.wikimedia.org/wikipedia/commons/4/41/YinYang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3" y="3372062"/>
            <a:ext cx="910971" cy="11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0323" y="3372062"/>
            <a:ext cx="4815593" cy="3884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13340" y="4908316"/>
            <a:ext cx="575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7317" y="80566"/>
            <a:ext cx="877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err="1" smtClean="0"/>
              <a:t>Youtube</a:t>
            </a:r>
            <a:r>
              <a:rPr lang="en-US" sz="2800" b="1" i="1" u="sng" dirty="0" smtClean="0"/>
              <a:t>: yin yang explained 01-DAO of SOUND and LIGHT</a:t>
            </a:r>
            <a:endParaRPr lang="en-US" sz="2800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59043" y="1824171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SOUND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19266" y="3867961"/>
            <a:ext cx="645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658" y="2153813"/>
            <a:ext cx="390267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RADIOWAVE</a:t>
            </a:r>
            <a:r>
              <a:rPr lang="en-US" sz="2000" dirty="0" smtClean="0"/>
              <a:t>                </a:t>
            </a:r>
            <a:r>
              <a:rPr lang="en-US" sz="2000" b="1" dirty="0" smtClean="0"/>
              <a:t>MICROWAVE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674251" y="2153813"/>
            <a:ext cx="26148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X-RAYS      GAMMA RAYS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0857" y="6331927"/>
            <a:ext cx="627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Copyright © 1986 { Dr. MASSIH YAGHMAI }. All Rights Reserved.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4760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00" y="817129"/>
            <a:ext cx="54008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u="sng" dirty="0" smtClean="0"/>
              <a:t>A</a:t>
            </a:r>
            <a:r>
              <a:rPr lang="en-GB" sz="3600" dirty="0" smtClean="0"/>
              <a:t>  01000001    </a:t>
            </a:r>
            <a:r>
              <a:rPr lang="en-GB" sz="3600" b="1" i="1" u="sng" dirty="0" smtClean="0"/>
              <a:t>a</a:t>
            </a:r>
            <a:r>
              <a:rPr lang="en-GB" sz="3600" dirty="0" smtClean="0"/>
              <a:t>  01100001</a:t>
            </a:r>
          </a:p>
          <a:p>
            <a:endParaRPr lang="en-GB" sz="3600" b="1" i="1" u="sng" dirty="0" smtClean="0"/>
          </a:p>
          <a:p>
            <a:r>
              <a:rPr lang="en-GB" sz="3600" b="1" i="1" u="sng" dirty="0" smtClean="0"/>
              <a:t>B</a:t>
            </a:r>
            <a:r>
              <a:rPr lang="en-GB" sz="3600" dirty="0" smtClean="0"/>
              <a:t>  01000010    </a:t>
            </a:r>
            <a:r>
              <a:rPr lang="en-GB" sz="3600" b="1" i="1" u="sng" dirty="0" smtClean="0"/>
              <a:t>b </a:t>
            </a:r>
            <a:r>
              <a:rPr lang="en-GB" sz="3600" dirty="0" smtClean="0"/>
              <a:t> 01100010</a:t>
            </a:r>
          </a:p>
          <a:p>
            <a:endParaRPr lang="en-GB" sz="3600" dirty="0"/>
          </a:p>
          <a:p>
            <a:r>
              <a:rPr lang="en-GB" sz="3600" b="1" i="1" u="sng" dirty="0" smtClean="0"/>
              <a:t>C </a:t>
            </a:r>
            <a:r>
              <a:rPr lang="en-GB" sz="3600" dirty="0" smtClean="0"/>
              <a:t>  01000011    </a:t>
            </a:r>
            <a:r>
              <a:rPr lang="en-GB" sz="3600" b="1" i="1" u="sng" dirty="0" smtClean="0"/>
              <a:t>c</a:t>
            </a:r>
            <a:r>
              <a:rPr lang="en-GB" sz="3600" dirty="0" smtClean="0"/>
              <a:t>   01100011</a:t>
            </a:r>
            <a:endParaRPr lang="en-GB" sz="3600" b="1" i="1" u="sng" dirty="0"/>
          </a:p>
        </p:txBody>
      </p:sp>
      <p:pic>
        <p:nvPicPr>
          <p:cNvPr id="3" name="Picture 4" descr="http://circlesfordialogue.com/wp-content/uploads/2014/12/LAURA-LET%C2%B4S-CIRCLE-UP-2014-12-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35" y="692434"/>
            <a:ext cx="1321845" cy="133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alloutput.com/wp-content/uploads/2013/11/black-circle-mask-to-fill-compass-out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98" y="2368127"/>
            <a:ext cx="1155318" cy="112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76375" y="814543"/>
            <a:ext cx="2958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u="sng" dirty="0" smtClean="0"/>
              <a:t>ON</a:t>
            </a:r>
            <a:r>
              <a:rPr lang="en-GB" sz="3600" dirty="0" smtClean="0"/>
              <a:t> = </a:t>
            </a:r>
            <a:r>
              <a:rPr lang="en-GB" sz="3600" b="1" i="1" u="sng" dirty="0" smtClean="0"/>
              <a:t>YANG / 1</a:t>
            </a:r>
          </a:p>
          <a:p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676375" y="2427143"/>
            <a:ext cx="2664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u="sng" dirty="0" smtClean="0"/>
              <a:t>OFF</a:t>
            </a:r>
            <a:r>
              <a:rPr lang="en-GB" sz="3600" dirty="0" smtClean="0"/>
              <a:t> = </a:t>
            </a:r>
            <a:r>
              <a:rPr lang="en-GB" sz="3600" b="1" i="1" u="sng" dirty="0" smtClean="0"/>
              <a:t>YIN / 0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04489" y="79106"/>
            <a:ext cx="10498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u="sng" dirty="0" err="1" smtClean="0"/>
              <a:t>Youtube</a:t>
            </a:r>
            <a:r>
              <a:rPr lang="en-US" sz="3600" b="1" i="1" u="sng" dirty="0" smtClean="0"/>
              <a:t>: yin yang explained 01-DAO and COMPUTERS</a:t>
            </a:r>
            <a:endParaRPr lang="en-US" sz="36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30857" y="6331927"/>
            <a:ext cx="627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Copyright © 1986 { Dr. MASSIH YAGHMAI }. All Rights Reserved.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402940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I:\transverspointcurated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547" y="5158860"/>
            <a:ext cx="6076950" cy="622659"/>
          </a:xfrm>
          <a:prstGeom prst="rect">
            <a:avLst/>
          </a:prstGeom>
          <a:noFill/>
        </p:spPr>
      </p:pic>
      <p:sp>
        <p:nvSpPr>
          <p:cNvPr id="2" name="Up Arrow 1"/>
          <p:cNvSpPr/>
          <p:nvPr/>
        </p:nvSpPr>
        <p:spPr>
          <a:xfrm>
            <a:off x="1012913" y="1780676"/>
            <a:ext cx="245741" cy="288831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136838" y="3078174"/>
            <a:ext cx="6649418" cy="28848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lock Arc 3"/>
          <p:cNvSpPr/>
          <p:nvPr/>
        </p:nvSpPr>
        <p:spPr>
          <a:xfrm>
            <a:off x="1164547" y="2690248"/>
            <a:ext cx="914400" cy="9144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10800000">
            <a:off x="1970282" y="2837058"/>
            <a:ext cx="914400" cy="914400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2679799" y="2690248"/>
            <a:ext cx="914400" cy="9144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10800000">
            <a:off x="3391426" y="2750808"/>
            <a:ext cx="914400" cy="914400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4100943" y="2750808"/>
            <a:ext cx="914400" cy="9144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/>
          <p:cNvSpPr/>
          <p:nvPr/>
        </p:nvSpPr>
        <p:spPr>
          <a:xfrm rot="10800000">
            <a:off x="4810460" y="2750808"/>
            <a:ext cx="914400" cy="914400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 rot="10800000">
            <a:off x="6263717" y="2773150"/>
            <a:ext cx="914400" cy="1042215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5474011" y="2690248"/>
            <a:ext cx="914400" cy="9144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372" y="102608"/>
            <a:ext cx="12069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err="1" smtClean="0"/>
              <a:t>Youtube</a:t>
            </a:r>
            <a:r>
              <a:rPr lang="en-US" sz="2400" b="1" i="1" u="sng" dirty="0" smtClean="0"/>
              <a:t>; yin yang explained 01-Dao and Electricity= 50 cycles per second/ Alternating current</a:t>
            </a:r>
            <a:endParaRPr lang="en-US" sz="2400" b="1" i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128008" y="342829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u="sng" dirty="0" smtClean="0"/>
              <a:t>YIN</a:t>
            </a:r>
            <a:endParaRPr lang="en-US" sz="3600" b="1" i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2537615" y="2092434"/>
            <a:ext cx="1265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u="sng" dirty="0" smtClean="0"/>
              <a:t>YANG</a:t>
            </a:r>
            <a:endParaRPr lang="en-US" sz="3600" b="1" i="1" u="sng" dirty="0"/>
          </a:p>
        </p:txBody>
      </p:sp>
      <p:pic>
        <p:nvPicPr>
          <p:cNvPr id="16" name="Picture 4" descr="http://upload.wikimedia.org/wikipedia/commons/4/41/YinYan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7" y="4868302"/>
            <a:ext cx="910971" cy="11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36999" y="5056228"/>
            <a:ext cx="1878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51171" y="5682343"/>
            <a:ext cx="5903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02154" y="5072738"/>
            <a:ext cx="53048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0857" y="6331927"/>
            <a:ext cx="627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Copyright © 1986 { Dr. MASSIH YAGHMAI }. All Rights Reserved.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35997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2711115" y="1257988"/>
            <a:ext cx="4588042" cy="28715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41775" y="911764"/>
            <a:ext cx="2911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BODY/PHYSICAL/ YANG</a:t>
            </a:r>
            <a:endParaRPr lang="en-US" sz="2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123896" y="4083180"/>
            <a:ext cx="2938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MIND/ EMOTIONS/ YIN</a:t>
            </a:r>
            <a:endParaRPr lang="en-US" sz="2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7770" y="4131637"/>
            <a:ext cx="43179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SPIRIT/SOUL/FAITH/CHI,QI,ENERGY</a:t>
            </a:r>
            <a:endParaRPr lang="en-US" sz="2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996" y="2063193"/>
            <a:ext cx="3359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Even flow, harmonious &amp;</a:t>
            </a:r>
          </a:p>
          <a:p>
            <a:r>
              <a:rPr lang="en-US" sz="2400" b="1" i="1" dirty="0" smtClean="0"/>
              <a:t>un-blocked flow of </a:t>
            </a:r>
          </a:p>
          <a:p>
            <a:r>
              <a:rPr lang="en-US" sz="2400" b="1" i="1" dirty="0" smtClean="0"/>
              <a:t>the </a:t>
            </a:r>
            <a:r>
              <a:rPr lang="en-US" sz="2400" b="1" i="1" u="sng" dirty="0" smtClean="0"/>
              <a:t>TRINITY of DAOISM </a:t>
            </a:r>
            <a:endParaRPr lang="en-US" sz="2400" b="1" i="1" u="sng" dirty="0"/>
          </a:p>
        </p:txBody>
      </p:sp>
      <p:sp>
        <p:nvSpPr>
          <p:cNvPr id="8" name="Isosceles Triangle 7"/>
          <p:cNvSpPr/>
          <p:nvPr/>
        </p:nvSpPr>
        <p:spPr>
          <a:xfrm>
            <a:off x="4652210" y="1266136"/>
            <a:ext cx="721895" cy="43432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4757598">
            <a:off x="2675909" y="3698121"/>
            <a:ext cx="573635" cy="59503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6999112">
            <a:off x="6774715" y="3723186"/>
            <a:ext cx="563782" cy="56625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857" y="6331927"/>
            <a:ext cx="627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Copyright © 1986 { Dr. MASSIH YAGHMAI }. All Rights Reserved.</a:t>
            </a:r>
            <a:endParaRPr lang="en-US" b="1" i="1" u="sng" dirty="0"/>
          </a:p>
        </p:txBody>
      </p:sp>
      <p:pic>
        <p:nvPicPr>
          <p:cNvPr id="13" name="Picture 2" descr="I:\transverspointcurated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961" y="5154595"/>
            <a:ext cx="4027219" cy="622659"/>
          </a:xfrm>
          <a:prstGeom prst="rect">
            <a:avLst/>
          </a:prstGeom>
          <a:noFill/>
        </p:spPr>
      </p:pic>
      <p:pic>
        <p:nvPicPr>
          <p:cNvPr id="12" name="Picture 4" descr="http://upload.wikimedia.org/wikipedia/commons/4/41/YinYan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13" y="4826828"/>
            <a:ext cx="910971" cy="11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99056" y="5714534"/>
            <a:ext cx="647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54384" y="5040295"/>
            <a:ext cx="5268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5201982" y="4776045"/>
            <a:ext cx="173855" cy="1200467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281603" y="5232037"/>
            <a:ext cx="2376497" cy="2043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lock Arc 17"/>
          <p:cNvSpPr/>
          <p:nvPr/>
        </p:nvSpPr>
        <p:spPr>
          <a:xfrm>
            <a:off x="5374105" y="4826827"/>
            <a:ext cx="506657" cy="9144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10800000">
            <a:off x="5757848" y="4826827"/>
            <a:ext cx="506657" cy="914400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>
            <a:off x="6139858" y="4862220"/>
            <a:ext cx="506657" cy="9144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10800000">
            <a:off x="6544734" y="4919078"/>
            <a:ext cx="483791" cy="856908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lock Arc 21"/>
          <p:cNvSpPr/>
          <p:nvPr/>
        </p:nvSpPr>
        <p:spPr>
          <a:xfrm>
            <a:off x="6934842" y="4861586"/>
            <a:ext cx="506657" cy="914400"/>
          </a:xfrm>
          <a:prstGeom prst="blockArc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12749" y="4609408"/>
            <a:ext cx="8445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YANG</a:t>
            </a:r>
            <a:endParaRPr lang="en-US" sz="22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89211" y="5488579"/>
            <a:ext cx="5918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YIN</a:t>
            </a:r>
            <a:endParaRPr lang="en-US" sz="2200" b="1" i="1" dirty="0"/>
          </a:p>
        </p:txBody>
      </p:sp>
      <p:sp>
        <p:nvSpPr>
          <p:cNvPr id="26" name="Rectangle 25"/>
          <p:cNvSpPr/>
          <p:nvPr/>
        </p:nvSpPr>
        <p:spPr>
          <a:xfrm>
            <a:off x="270357" y="0"/>
            <a:ext cx="115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 err="1" smtClean="0"/>
              <a:t>Youtube</a:t>
            </a:r>
            <a:r>
              <a:rPr lang="en-US" sz="2800" b="1" i="1" u="sng" dirty="0" smtClean="0"/>
              <a:t>: yin yang explained 01-the </a:t>
            </a:r>
            <a:r>
              <a:rPr lang="en-US" sz="2800" b="1" i="1" u="sng" dirty="0"/>
              <a:t>D</a:t>
            </a:r>
            <a:r>
              <a:rPr lang="en-US" sz="2800" b="1" i="1" u="sng" dirty="0" smtClean="0"/>
              <a:t>ao of true health at </a:t>
            </a:r>
            <a:r>
              <a:rPr lang="en-US" sz="2800" b="1" i="1" u="sng" smtClean="0"/>
              <a:t>the PERSONAL level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031933" y="618561"/>
            <a:ext cx="51600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We exist simultaneously in 3 universes.</a:t>
            </a:r>
          </a:p>
          <a:p>
            <a:r>
              <a:rPr lang="en-US" sz="2400" b="1" i="1" u="sng" dirty="0" smtClean="0"/>
              <a:t>Universe 1= YANG/BODY</a:t>
            </a:r>
          </a:p>
          <a:p>
            <a:r>
              <a:rPr lang="en-US" sz="2400" b="1" i="1" u="sng" dirty="0" smtClean="0"/>
              <a:t>Universe 2= YIN/MIND/EMOTIONS and</a:t>
            </a:r>
          </a:p>
          <a:p>
            <a:r>
              <a:rPr lang="en-US" sz="2400" b="1" i="1" u="sng" dirty="0" smtClean="0"/>
              <a:t>Universe 3= SOUL/SPIRIT/ FAITH </a:t>
            </a:r>
            <a:endParaRPr lang="en-US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40690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1404</Words>
  <Application>Microsoft Office PowerPoint</Application>
  <PresentationFormat>Widescreen</PresentationFormat>
  <Paragraphs>244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Algerian</vt:lpstr>
      <vt:lpstr>Arial</vt:lpstr>
      <vt:lpstr>Arial Black</vt:lpstr>
      <vt:lpstr>Calibri</vt:lpstr>
      <vt:lpstr>Calibri Light</vt:lpstr>
      <vt:lpstr>Lucida Bright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Copyright © 1986 { Dr. MASSIH YAGHMAI }. All Rights Reserved.</vt:lpstr>
      <vt:lpstr>Copyright © 1986 { Dr. MASSIH YAGHMAI }. All Rights Reserved.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Massih</dc:creator>
  <cp:lastModifiedBy>Massih</cp:lastModifiedBy>
  <cp:revision>29</cp:revision>
  <dcterms:created xsi:type="dcterms:W3CDTF">2020-03-03T16:54:40Z</dcterms:created>
  <dcterms:modified xsi:type="dcterms:W3CDTF">2020-03-27T01:47:31Z</dcterms:modified>
</cp:coreProperties>
</file>